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62" r:id="rId3"/>
    <p:sldId id="266" r:id="rId4"/>
    <p:sldId id="265" r:id="rId5"/>
    <p:sldId id="257" r:id="rId6"/>
    <p:sldId id="263" r:id="rId7"/>
    <p:sldId id="258" r:id="rId8"/>
    <p:sldId id="259" r:id="rId9"/>
    <p:sldId id="260" r:id="rId10"/>
    <p:sldId id="26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80" d="100"/>
          <a:sy n="80" d="100"/>
        </p:scale>
        <p:origin x="58" y="25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2/28/2016</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2/28/2016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2/28/2016</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2/28/2016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2/28/2016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2/28/2016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2/28/2016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2/28/2016</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2/28/2016</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2/28/2016</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TMa0ZARfZB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BwnBukRiRJ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dirty="0" smtClean="0"/>
              <a:t>A Doll’s House</a:t>
            </a:r>
            <a:endParaRPr lang="en-US" b="1" i="1" dirty="0"/>
          </a:p>
        </p:txBody>
      </p:sp>
      <p:sp>
        <p:nvSpPr>
          <p:cNvPr id="3" name="Subtitle 2"/>
          <p:cNvSpPr>
            <a:spLocks noGrp="1"/>
          </p:cNvSpPr>
          <p:nvPr>
            <p:ph type="subTitle" idx="1"/>
          </p:nvPr>
        </p:nvSpPr>
        <p:spPr/>
        <p:txBody>
          <a:bodyPr/>
          <a:lstStyle/>
          <a:p>
            <a:r>
              <a:rPr lang="en-US" dirty="0" smtClean="0"/>
              <a:t>By Henrik Ibsen</a:t>
            </a:r>
            <a:endParaRPr lang="en-US" dirty="0"/>
          </a:p>
        </p:txBody>
      </p:sp>
    </p:spTree>
    <p:extLst>
      <p:ext uri="{BB962C8B-B14F-4D97-AF65-F5344CB8AC3E}">
        <p14:creationId xmlns:p14="http://schemas.microsoft.com/office/powerpoint/2010/main" val="141930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View the Ending Scene</a:t>
            </a:r>
            <a:endParaRPr lang="en-US" b="1" dirty="0"/>
          </a:p>
        </p:txBody>
      </p:sp>
      <p:sp>
        <p:nvSpPr>
          <p:cNvPr id="3" name="Content Placeholder 2"/>
          <p:cNvSpPr>
            <a:spLocks noGrp="1"/>
          </p:cNvSpPr>
          <p:nvPr>
            <p:ph idx="1"/>
          </p:nvPr>
        </p:nvSpPr>
        <p:spPr/>
        <p:txBody>
          <a:bodyPr/>
          <a:lstStyle/>
          <a:p>
            <a:r>
              <a:rPr lang="en-US" dirty="0" smtClean="0">
                <a:hlinkClick r:id="rId2"/>
              </a:rPr>
              <a:t>Act 3—Ending Scene</a:t>
            </a:r>
            <a:endParaRPr lang="en-US" dirty="0" smtClean="0"/>
          </a:p>
          <a:p>
            <a:pPr marL="0" indent="0">
              <a:buNone/>
            </a:pPr>
            <a:endParaRPr lang="en-US" sz="2800" b="1" dirty="0" smtClean="0"/>
          </a:p>
          <a:p>
            <a:pPr marL="0" indent="0">
              <a:buNone/>
            </a:pPr>
            <a:r>
              <a:rPr lang="en-US" sz="2800" b="1" dirty="0" smtClean="0"/>
              <a:t>Discussion:</a:t>
            </a:r>
            <a:endParaRPr lang="en-US" sz="2800" b="1" dirty="0"/>
          </a:p>
          <a:p>
            <a:r>
              <a:rPr lang="en-US" sz="2800" dirty="0" smtClean="0"/>
              <a:t>What do you think of Nora’s decision?</a:t>
            </a:r>
          </a:p>
          <a:p>
            <a:r>
              <a:rPr lang="en-US" sz="2800" dirty="0" smtClean="0"/>
              <a:t>How do you feel about </a:t>
            </a:r>
            <a:r>
              <a:rPr lang="en-US" sz="2800" dirty="0" err="1" smtClean="0"/>
              <a:t>Torvald</a:t>
            </a:r>
            <a:r>
              <a:rPr lang="en-US" sz="2800" dirty="0" smtClean="0"/>
              <a:t>?</a:t>
            </a:r>
            <a:endParaRPr lang="en-US" sz="2800" dirty="0"/>
          </a:p>
        </p:txBody>
      </p:sp>
      <p:pic>
        <p:nvPicPr>
          <p:cNvPr id="4" name="Picture 3"/>
          <p:cNvPicPr>
            <a:picLocks noChangeAspect="1"/>
          </p:cNvPicPr>
          <p:nvPr/>
        </p:nvPicPr>
        <p:blipFill>
          <a:blip r:embed="rId3"/>
          <a:stretch>
            <a:fillRect/>
          </a:stretch>
        </p:blipFill>
        <p:spPr>
          <a:xfrm>
            <a:off x="8048624" y="2103120"/>
            <a:ext cx="3447085" cy="3224213"/>
          </a:xfrm>
          <a:prstGeom prst="rect">
            <a:avLst/>
          </a:prstGeom>
        </p:spPr>
      </p:pic>
    </p:spTree>
    <p:extLst>
      <p:ext uri="{BB962C8B-B14F-4D97-AF65-F5344CB8AC3E}">
        <p14:creationId xmlns:p14="http://schemas.microsoft.com/office/powerpoint/2010/main" val="204736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8390" y="-7281919"/>
            <a:ext cx="68812" cy="149399"/>
          </a:xfrm>
        </p:spPr>
        <p:txBody>
          <a:bodyPr>
            <a:normAutofit fontScale="90000"/>
          </a:bodyPr>
          <a:lstStyle/>
          <a:p>
            <a:endParaRPr lang="en-US" dirty="0"/>
          </a:p>
        </p:txBody>
      </p:sp>
      <p:sp>
        <p:nvSpPr>
          <p:cNvPr id="3" name="Content Placeholder 2"/>
          <p:cNvSpPr>
            <a:spLocks noGrp="1"/>
          </p:cNvSpPr>
          <p:nvPr>
            <p:ph idx="1"/>
          </p:nvPr>
        </p:nvSpPr>
        <p:spPr/>
        <p:txBody>
          <a:bodyPr>
            <a:noAutofit/>
          </a:bodyPr>
          <a:lstStyle/>
          <a:p>
            <a:r>
              <a:rPr lang="en-US" sz="2000" b="1" dirty="0" smtClean="0"/>
              <a:t>Henrik Ibsen </a:t>
            </a:r>
            <a:r>
              <a:rPr lang="en-US" sz="2000" dirty="0"/>
              <a:t>wrote </a:t>
            </a:r>
            <a:r>
              <a:rPr lang="en-US" sz="2000" b="1" i="1" dirty="0"/>
              <a:t>A Doll’s House</a:t>
            </a:r>
            <a:r>
              <a:rPr lang="en-US" sz="2000" dirty="0"/>
              <a:t> in </a:t>
            </a:r>
            <a:r>
              <a:rPr lang="en-US" sz="2000" b="1" dirty="0"/>
              <a:t>Norway in 1879</a:t>
            </a:r>
            <a:r>
              <a:rPr lang="en-US" sz="2000" dirty="0"/>
              <a:t>, and the play presumably took place sometime in the same decade. </a:t>
            </a:r>
            <a:endParaRPr lang="en-US" sz="2000" dirty="0" smtClean="0"/>
          </a:p>
          <a:p>
            <a:r>
              <a:rPr lang="en-US" sz="2000" dirty="0" smtClean="0"/>
              <a:t>Set </a:t>
            </a:r>
            <a:r>
              <a:rPr lang="en-US" sz="2000" dirty="0"/>
              <a:t>in an </a:t>
            </a:r>
            <a:r>
              <a:rPr lang="en-US" sz="2000" b="1" dirty="0"/>
              <a:t>upper-middle class home</a:t>
            </a:r>
            <a:r>
              <a:rPr lang="en-US" sz="2000" dirty="0"/>
              <a:t>, the play demonstrates the </a:t>
            </a:r>
            <a:r>
              <a:rPr lang="en-US" sz="2000" b="1" dirty="0"/>
              <a:t>importance of social class </a:t>
            </a:r>
            <a:r>
              <a:rPr lang="en-US" sz="2000" dirty="0"/>
              <a:t>in late-19th century Norway.  </a:t>
            </a:r>
            <a:endParaRPr lang="en-US" sz="2000" dirty="0" smtClean="0"/>
          </a:p>
          <a:p>
            <a:r>
              <a:rPr lang="en-US" sz="2000" dirty="0" smtClean="0"/>
              <a:t>Born </a:t>
            </a:r>
            <a:r>
              <a:rPr lang="en-US" sz="2000" dirty="0"/>
              <a:t>into the upper-middle class himself, Ibsen not only understood the importance of social class, but also the expectations placed on its members.  </a:t>
            </a:r>
            <a:endParaRPr lang="en-US" sz="2000" dirty="0" smtClean="0"/>
          </a:p>
          <a:p>
            <a:r>
              <a:rPr lang="en-US" sz="2000" dirty="0" smtClean="0"/>
              <a:t>Likewise</a:t>
            </a:r>
            <a:r>
              <a:rPr lang="en-US" sz="2000" dirty="0"/>
              <a:t>, </a:t>
            </a:r>
            <a:r>
              <a:rPr lang="en-US" sz="2000" i="1" dirty="0"/>
              <a:t>A Doll’s House</a:t>
            </a:r>
            <a:r>
              <a:rPr lang="en-US" sz="2000" dirty="0"/>
              <a:t> tells the story of Nora and </a:t>
            </a:r>
            <a:r>
              <a:rPr lang="en-US" sz="2000" dirty="0" err="1"/>
              <a:t>Torvald</a:t>
            </a:r>
            <a:r>
              <a:rPr lang="en-US" sz="2000" dirty="0"/>
              <a:t>: a married couple living in a society where to keep your social standing, you have to abide by its strict, and at times, </a:t>
            </a:r>
            <a:r>
              <a:rPr lang="en-US" sz="2000" b="1" dirty="0"/>
              <a:t>suffocating standards</a:t>
            </a:r>
            <a:r>
              <a:rPr lang="en-US" sz="2000" dirty="0"/>
              <a:t>. </a:t>
            </a:r>
            <a:endParaRPr lang="en-US" sz="2000" dirty="0" smtClean="0"/>
          </a:p>
          <a:p>
            <a:r>
              <a:rPr lang="en-US" sz="2000" dirty="0" smtClean="0"/>
              <a:t>Nora </a:t>
            </a:r>
            <a:r>
              <a:rPr lang="en-US" sz="2000" dirty="0"/>
              <a:t>and </a:t>
            </a:r>
            <a:r>
              <a:rPr lang="en-US" sz="2000" dirty="0" err="1"/>
              <a:t>Torvald</a:t>
            </a:r>
            <a:r>
              <a:rPr lang="en-US" sz="2000" dirty="0"/>
              <a:t> are living proof that upper-middle class life can be a comfortable one–if you fit into its narrow margins.</a:t>
            </a:r>
          </a:p>
        </p:txBody>
      </p:sp>
      <p:sp>
        <p:nvSpPr>
          <p:cNvPr id="4" name="Text Placeholder 3"/>
          <p:cNvSpPr>
            <a:spLocks noGrp="1"/>
          </p:cNvSpPr>
          <p:nvPr>
            <p:ph type="body" sz="half" idx="2"/>
          </p:nvPr>
        </p:nvSpPr>
        <p:spPr/>
        <p:txBody>
          <a:bodyPr/>
          <a:lstStyle/>
          <a:p>
            <a:endParaRPr lang="en-US"/>
          </a:p>
        </p:txBody>
      </p:sp>
      <p:pic>
        <p:nvPicPr>
          <p:cNvPr id="1026" name="Picture 2" descr="http://www.leestreet.org/wp-content/uploads/2014/08/A-Dolls-House-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6719" y="457202"/>
            <a:ext cx="2593730" cy="2593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342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Class in 19</a:t>
            </a:r>
            <a:r>
              <a:rPr lang="en-US" b="1" baseline="30000" dirty="0" smtClean="0"/>
              <a:t>th</a:t>
            </a:r>
            <a:r>
              <a:rPr lang="en-US" b="1" dirty="0" smtClean="0"/>
              <a:t> c. Norway</a:t>
            </a:r>
            <a:endParaRPr lang="en-US" b="1" dirty="0"/>
          </a:p>
        </p:txBody>
      </p:sp>
      <p:sp>
        <p:nvSpPr>
          <p:cNvPr id="3" name="Content Placeholder 2"/>
          <p:cNvSpPr>
            <a:spLocks noGrp="1"/>
          </p:cNvSpPr>
          <p:nvPr>
            <p:ph idx="1"/>
          </p:nvPr>
        </p:nvSpPr>
        <p:spPr/>
        <p:txBody>
          <a:bodyPr>
            <a:normAutofit fontScale="92500" lnSpcReduction="20000"/>
          </a:bodyPr>
          <a:lstStyle/>
          <a:p>
            <a:r>
              <a:rPr lang="en-US" sz="2400" dirty="0"/>
              <a:t>The growth and prosperity of Norway’s upper-middle class began in 1843, with a great economic boom.  As a result, the upper-middle class became larger.  Before this class existed, most of the people with wealth were a part of the aristocracy, and therefore born into money.  Now, people could work their way up, and enter into the upper-middle class through hard work and education. While this economic boom brought prosperity, it also brought an obsession with, and an over-awareness of money</a:t>
            </a:r>
            <a:r>
              <a:rPr lang="en-US" sz="2400" dirty="0" smtClean="0"/>
              <a:t>.</a:t>
            </a:r>
          </a:p>
          <a:p>
            <a:endParaRPr lang="en-US" sz="2400" dirty="0"/>
          </a:p>
          <a:p>
            <a:r>
              <a:rPr lang="en-US" sz="2400" dirty="0"/>
              <a:t>Commonly referred to as “bourgeois respectability,” expectations of the upper middle-class included financial success without any debt, good morals (or at least making it appear that’s the case), and a stable, patriarchal family.</a:t>
            </a:r>
          </a:p>
          <a:p>
            <a:endParaRPr lang="en-US" dirty="0"/>
          </a:p>
        </p:txBody>
      </p:sp>
    </p:spTree>
    <p:extLst>
      <p:ext uri="{BB962C8B-B14F-4D97-AF65-F5344CB8AC3E}">
        <p14:creationId xmlns:p14="http://schemas.microsoft.com/office/powerpoint/2010/main" val="4063552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Women in 19</a:t>
            </a:r>
            <a:r>
              <a:rPr lang="en-US" b="1" baseline="30000" dirty="0" smtClean="0"/>
              <a:t>th</a:t>
            </a:r>
            <a:r>
              <a:rPr lang="en-US" b="1" dirty="0" smtClean="0"/>
              <a:t> c. Norway</a:t>
            </a:r>
            <a:endParaRPr lang="en-US" b="1" dirty="0"/>
          </a:p>
        </p:txBody>
      </p:sp>
      <p:sp>
        <p:nvSpPr>
          <p:cNvPr id="3" name="Content Placeholder 2"/>
          <p:cNvSpPr>
            <a:spLocks noGrp="1"/>
          </p:cNvSpPr>
          <p:nvPr>
            <p:ph idx="1"/>
          </p:nvPr>
        </p:nvSpPr>
        <p:spPr/>
        <p:txBody>
          <a:bodyPr/>
          <a:lstStyle/>
          <a:p>
            <a:r>
              <a:rPr lang="en-US" sz="2400" dirty="0"/>
              <a:t>A woman’s main responsibility centered around being a housewife, whose most prominent task was to serve her husband and children</a:t>
            </a:r>
            <a:r>
              <a:rPr lang="en-US" sz="2400" dirty="0" smtClean="0"/>
              <a:t>.</a:t>
            </a:r>
          </a:p>
          <a:p>
            <a:endParaRPr lang="en-US" sz="2400" dirty="0"/>
          </a:p>
          <a:p>
            <a:r>
              <a:rPr lang="en-US" sz="2400" dirty="0"/>
              <a:t>Ibsen wrote in his notes for </a:t>
            </a:r>
            <a:r>
              <a:rPr lang="en-US" sz="2400" i="1" dirty="0"/>
              <a:t>A Doll’s House</a:t>
            </a:r>
            <a:r>
              <a:rPr lang="en-US" sz="2400" dirty="0"/>
              <a:t> in 1878, “A woman cannot be herself in contemporary society, it is an exclusively male society with laws drafted by men, and with counsel and judges who judge feminine conduct from the male point of </a:t>
            </a:r>
            <a:r>
              <a:rPr lang="en-US" sz="2400" dirty="0" smtClean="0"/>
              <a:t>view.”</a:t>
            </a:r>
            <a:r>
              <a:rPr lang="en-US" sz="2400" dirty="0"/>
              <a:t>   </a:t>
            </a:r>
          </a:p>
        </p:txBody>
      </p:sp>
    </p:spTree>
    <p:extLst>
      <p:ext uri="{BB962C8B-B14F-4D97-AF65-F5344CB8AC3E}">
        <p14:creationId xmlns:p14="http://schemas.microsoft.com/office/powerpoint/2010/main" val="2917945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View the Opening Scene</a:t>
            </a:r>
            <a:endParaRPr lang="en-US" b="1" dirty="0"/>
          </a:p>
        </p:txBody>
      </p:sp>
      <p:sp>
        <p:nvSpPr>
          <p:cNvPr id="3" name="Content Placeholder 2"/>
          <p:cNvSpPr>
            <a:spLocks noGrp="1"/>
          </p:cNvSpPr>
          <p:nvPr>
            <p:ph idx="1"/>
          </p:nvPr>
        </p:nvSpPr>
        <p:spPr/>
        <p:txBody>
          <a:bodyPr/>
          <a:lstStyle/>
          <a:p>
            <a:r>
              <a:rPr lang="en-US" dirty="0" smtClean="0">
                <a:hlinkClick r:id="rId2"/>
              </a:rPr>
              <a:t>Act I—Opening Scene</a:t>
            </a:r>
            <a:endParaRPr lang="en-US" dirty="0" smtClean="0"/>
          </a:p>
          <a:p>
            <a:endParaRPr lang="en-US" dirty="0" smtClean="0"/>
          </a:p>
          <a:p>
            <a:pPr marL="0" indent="0">
              <a:buNone/>
            </a:pPr>
            <a:r>
              <a:rPr lang="en-US" sz="2800" b="1" dirty="0" smtClean="0"/>
              <a:t>Discussion:</a:t>
            </a:r>
            <a:endParaRPr lang="en-US" sz="2800" b="1" dirty="0"/>
          </a:p>
          <a:p>
            <a:r>
              <a:rPr lang="en-US" sz="2800" dirty="0" smtClean="0"/>
              <a:t>Describe </a:t>
            </a:r>
            <a:r>
              <a:rPr lang="en-US" sz="2800" dirty="0" err="1" smtClean="0"/>
              <a:t>Torvald</a:t>
            </a:r>
            <a:r>
              <a:rPr lang="en-US" sz="2800" dirty="0" smtClean="0"/>
              <a:t>.</a:t>
            </a:r>
          </a:p>
          <a:p>
            <a:r>
              <a:rPr lang="en-US" sz="2800" dirty="0" smtClean="0"/>
              <a:t>Describe Nora.</a:t>
            </a:r>
          </a:p>
          <a:p>
            <a:r>
              <a:rPr lang="en-US" sz="2800" dirty="0" smtClean="0"/>
              <a:t>What do you notice about their relationship?</a:t>
            </a:r>
          </a:p>
          <a:p>
            <a:r>
              <a:rPr lang="en-US" sz="2800" dirty="0" smtClean="0"/>
              <a:t>Make predictions about the plot of </a:t>
            </a:r>
            <a:r>
              <a:rPr lang="en-US" sz="2800" i="1" dirty="0" smtClean="0"/>
              <a:t>A Doll’s House</a:t>
            </a:r>
            <a:r>
              <a:rPr lang="en-US" sz="2800" dirty="0" smtClean="0"/>
              <a:t>.</a:t>
            </a:r>
            <a:endParaRPr lang="en-US" sz="2800" dirty="0"/>
          </a:p>
        </p:txBody>
      </p:sp>
      <p:pic>
        <p:nvPicPr>
          <p:cNvPr id="4" name="Picture 3"/>
          <p:cNvPicPr>
            <a:picLocks noChangeAspect="1"/>
          </p:cNvPicPr>
          <p:nvPr/>
        </p:nvPicPr>
        <p:blipFill rotWithShape="1">
          <a:blip r:embed="rId3"/>
          <a:srcRect l="303" t="13790" r="-303" b="12737"/>
          <a:stretch/>
        </p:blipFill>
        <p:spPr>
          <a:xfrm>
            <a:off x="6525908" y="1762125"/>
            <a:ext cx="2503792" cy="2647950"/>
          </a:xfrm>
          <a:prstGeom prst="rect">
            <a:avLst/>
          </a:prstGeom>
        </p:spPr>
      </p:pic>
    </p:spTree>
    <p:extLst>
      <p:ext uri="{BB962C8B-B14F-4D97-AF65-F5344CB8AC3E}">
        <p14:creationId xmlns:p14="http://schemas.microsoft.com/office/powerpoint/2010/main" val="2349359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A Doll’s House</a:t>
            </a:r>
            <a:endParaRPr lang="en-US" b="1" i="1" dirty="0"/>
          </a:p>
        </p:txBody>
      </p:sp>
      <p:sp>
        <p:nvSpPr>
          <p:cNvPr id="3" name="Text Placeholder 2"/>
          <p:cNvSpPr>
            <a:spLocks noGrp="1"/>
          </p:cNvSpPr>
          <p:nvPr>
            <p:ph type="body" idx="1"/>
          </p:nvPr>
        </p:nvSpPr>
        <p:spPr>
          <a:xfrm>
            <a:off x="1563624" y="4067175"/>
            <a:ext cx="9070848" cy="1072087"/>
          </a:xfrm>
        </p:spPr>
        <p:txBody>
          <a:bodyPr>
            <a:normAutofit/>
          </a:bodyPr>
          <a:lstStyle/>
          <a:p>
            <a:r>
              <a:rPr lang="en-US" sz="2800" b="1" dirty="0" smtClean="0"/>
              <a:t>Project Due </a:t>
            </a:r>
          </a:p>
          <a:p>
            <a:r>
              <a:rPr lang="en-US" sz="2000" b="1" dirty="0" smtClean="0"/>
              <a:t>________________________________</a:t>
            </a:r>
            <a:endParaRPr lang="en-US" sz="2000" b="1" dirty="0"/>
          </a:p>
        </p:txBody>
      </p:sp>
    </p:spTree>
    <p:extLst>
      <p:ext uri="{BB962C8B-B14F-4D97-AF65-F5344CB8AC3E}">
        <p14:creationId xmlns:p14="http://schemas.microsoft.com/office/powerpoint/2010/main" val="566219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Read </a:t>
            </a:r>
            <a:r>
              <a:rPr lang="en-US" b="1" i="1" dirty="0" smtClean="0"/>
              <a:t>A Doll’s House </a:t>
            </a:r>
            <a:r>
              <a:rPr lang="en-US" b="1" dirty="0" smtClean="0"/>
              <a:t>Act One</a:t>
            </a:r>
            <a:endParaRPr lang="en-US" b="1" dirty="0"/>
          </a:p>
        </p:txBody>
      </p:sp>
      <p:sp>
        <p:nvSpPr>
          <p:cNvPr id="3" name="Content Placeholder 2"/>
          <p:cNvSpPr>
            <a:spLocks noGrp="1"/>
          </p:cNvSpPr>
          <p:nvPr>
            <p:ph idx="1"/>
          </p:nvPr>
        </p:nvSpPr>
        <p:spPr/>
        <p:txBody>
          <a:bodyPr>
            <a:normAutofit/>
          </a:bodyPr>
          <a:lstStyle/>
          <a:p>
            <a:r>
              <a:rPr lang="en-US" sz="2800" dirty="0" smtClean="0"/>
              <a:t>In your textbook pp. 942-971.</a:t>
            </a:r>
          </a:p>
          <a:p>
            <a:endParaRPr lang="en-US" sz="2800" dirty="0" smtClean="0"/>
          </a:p>
          <a:p>
            <a:r>
              <a:rPr lang="en-US" sz="2800" dirty="0" smtClean="0"/>
              <a:t>Answer p. 971 #4, 5, &amp; 7.  </a:t>
            </a:r>
          </a:p>
          <a:p>
            <a:r>
              <a:rPr lang="en-US" sz="2800" dirty="0" smtClean="0"/>
              <a:t>Use quotes and lead-ins.</a:t>
            </a:r>
          </a:p>
          <a:p>
            <a:endParaRPr lang="en-US" sz="2800" dirty="0" smtClean="0"/>
          </a:p>
          <a:p>
            <a:r>
              <a:rPr lang="en-US" sz="2800" dirty="0" smtClean="0"/>
              <a:t>Due ______________________</a:t>
            </a:r>
            <a:endParaRPr lang="en-US" sz="2800" dirty="0"/>
          </a:p>
        </p:txBody>
      </p:sp>
      <p:pic>
        <p:nvPicPr>
          <p:cNvPr id="4" name="Picture 3"/>
          <p:cNvPicPr>
            <a:picLocks noChangeAspect="1"/>
          </p:cNvPicPr>
          <p:nvPr/>
        </p:nvPicPr>
        <p:blipFill>
          <a:blip r:embed="rId2"/>
          <a:stretch>
            <a:fillRect/>
          </a:stretch>
        </p:blipFill>
        <p:spPr>
          <a:xfrm>
            <a:off x="6856665" y="2428265"/>
            <a:ext cx="4268535" cy="3695701"/>
          </a:xfrm>
          <a:prstGeom prst="rect">
            <a:avLst/>
          </a:prstGeom>
        </p:spPr>
      </p:pic>
    </p:spTree>
    <p:extLst>
      <p:ext uri="{BB962C8B-B14F-4D97-AF65-F5344CB8AC3E}">
        <p14:creationId xmlns:p14="http://schemas.microsoft.com/office/powerpoint/2010/main" val="405775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Read </a:t>
            </a:r>
            <a:r>
              <a:rPr lang="en-US" b="1" i="1" dirty="0"/>
              <a:t>A Doll’s House </a:t>
            </a:r>
            <a:r>
              <a:rPr lang="en-US" b="1" dirty="0" smtClean="0"/>
              <a:t>Act Two</a:t>
            </a:r>
            <a:endParaRPr lang="en-US" b="1" dirty="0"/>
          </a:p>
        </p:txBody>
      </p:sp>
      <p:sp>
        <p:nvSpPr>
          <p:cNvPr id="3" name="Content Placeholder 2"/>
          <p:cNvSpPr>
            <a:spLocks noGrp="1"/>
          </p:cNvSpPr>
          <p:nvPr>
            <p:ph idx="1"/>
          </p:nvPr>
        </p:nvSpPr>
        <p:spPr/>
        <p:txBody>
          <a:bodyPr>
            <a:normAutofit/>
          </a:bodyPr>
          <a:lstStyle/>
          <a:p>
            <a:r>
              <a:rPr lang="en-US" sz="2800" dirty="0" smtClean="0"/>
              <a:t>In your textbook pp. 975-997.</a:t>
            </a:r>
          </a:p>
          <a:p>
            <a:endParaRPr lang="en-US" sz="2800" dirty="0" smtClean="0"/>
          </a:p>
          <a:p>
            <a:r>
              <a:rPr lang="en-US" sz="2800" dirty="0" smtClean="0"/>
              <a:t>Answer p. 997 #6.  </a:t>
            </a:r>
          </a:p>
          <a:p>
            <a:r>
              <a:rPr lang="en-US" sz="2800" dirty="0" smtClean="0"/>
              <a:t>Use quotes and lead-ins.</a:t>
            </a:r>
          </a:p>
          <a:p>
            <a:endParaRPr lang="en-US" sz="2800" dirty="0" smtClean="0"/>
          </a:p>
          <a:p>
            <a:r>
              <a:rPr lang="en-US" sz="2800" dirty="0" smtClean="0"/>
              <a:t>Due ______________________</a:t>
            </a:r>
            <a:endParaRPr lang="en-US" sz="2800" dirty="0"/>
          </a:p>
        </p:txBody>
      </p:sp>
      <p:pic>
        <p:nvPicPr>
          <p:cNvPr id="4" name="Picture 3"/>
          <p:cNvPicPr>
            <a:picLocks noChangeAspect="1"/>
          </p:cNvPicPr>
          <p:nvPr/>
        </p:nvPicPr>
        <p:blipFill>
          <a:blip r:embed="rId2"/>
          <a:stretch>
            <a:fillRect/>
          </a:stretch>
        </p:blipFill>
        <p:spPr>
          <a:xfrm>
            <a:off x="7953375" y="1639252"/>
            <a:ext cx="3086100" cy="4551998"/>
          </a:xfrm>
          <a:prstGeom prst="rect">
            <a:avLst/>
          </a:prstGeom>
        </p:spPr>
      </p:pic>
    </p:spTree>
    <p:extLst>
      <p:ext uri="{BB962C8B-B14F-4D97-AF65-F5344CB8AC3E}">
        <p14:creationId xmlns:p14="http://schemas.microsoft.com/office/powerpoint/2010/main" val="2678594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Read </a:t>
            </a:r>
            <a:r>
              <a:rPr lang="en-US" b="1" i="1" dirty="0"/>
              <a:t>A Doll’s House </a:t>
            </a:r>
            <a:r>
              <a:rPr lang="en-US" b="1" dirty="0" smtClean="0"/>
              <a:t>Act Three</a:t>
            </a:r>
            <a:endParaRPr lang="en-US" b="1" dirty="0"/>
          </a:p>
        </p:txBody>
      </p:sp>
      <p:sp>
        <p:nvSpPr>
          <p:cNvPr id="3" name="Content Placeholder 2"/>
          <p:cNvSpPr>
            <a:spLocks noGrp="1"/>
          </p:cNvSpPr>
          <p:nvPr>
            <p:ph idx="1"/>
          </p:nvPr>
        </p:nvSpPr>
        <p:spPr/>
        <p:txBody>
          <a:bodyPr>
            <a:normAutofit/>
          </a:bodyPr>
          <a:lstStyle/>
          <a:p>
            <a:r>
              <a:rPr lang="en-US" sz="2800" dirty="0" smtClean="0"/>
              <a:t>In your textbook pp. 1001-1022.</a:t>
            </a:r>
          </a:p>
          <a:p>
            <a:endParaRPr lang="en-US" sz="2800" dirty="0" smtClean="0"/>
          </a:p>
          <a:p>
            <a:r>
              <a:rPr lang="en-US" sz="2800" dirty="0" smtClean="0"/>
              <a:t>Answer p. 1022 #5 and p. 1023 #2 &amp; 3.  </a:t>
            </a:r>
          </a:p>
          <a:p>
            <a:r>
              <a:rPr lang="en-US" sz="2800" dirty="0" smtClean="0"/>
              <a:t>Use quotes and lead-ins.</a:t>
            </a:r>
          </a:p>
          <a:p>
            <a:endParaRPr lang="en-US" sz="2800" dirty="0" smtClean="0"/>
          </a:p>
          <a:p>
            <a:r>
              <a:rPr lang="en-US" sz="2800" dirty="0" smtClean="0"/>
              <a:t>Due ______________________</a:t>
            </a:r>
            <a:endParaRPr lang="en-US" sz="2800" dirty="0"/>
          </a:p>
        </p:txBody>
      </p:sp>
      <p:pic>
        <p:nvPicPr>
          <p:cNvPr id="4" name="Picture 3"/>
          <p:cNvPicPr>
            <a:picLocks noChangeAspect="1"/>
          </p:cNvPicPr>
          <p:nvPr/>
        </p:nvPicPr>
        <p:blipFill>
          <a:blip r:embed="rId2"/>
          <a:stretch>
            <a:fillRect/>
          </a:stretch>
        </p:blipFill>
        <p:spPr>
          <a:xfrm>
            <a:off x="8153399" y="1928812"/>
            <a:ext cx="3608461" cy="4462463"/>
          </a:xfrm>
          <a:prstGeom prst="rect">
            <a:avLst/>
          </a:prstGeom>
        </p:spPr>
      </p:pic>
    </p:spTree>
    <p:extLst>
      <p:ext uri="{BB962C8B-B14F-4D97-AF65-F5344CB8AC3E}">
        <p14:creationId xmlns:p14="http://schemas.microsoft.com/office/powerpoint/2010/main" val="23409227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
  <TotalTime>48</TotalTime>
  <Words>258</Words>
  <Application>Microsoft Office PowerPoint</Application>
  <PresentationFormat>Widescreen</PresentationFormat>
  <Paragraphs>53</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Century Gothic</vt:lpstr>
      <vt:lpstr>Garamond</vt:lpstr>
      <vt:lpstr>Savon</vt:lpstr>
      <vt:lpstr>A Doll’s House</vt:lpstr>
      <vt:lpstr>PowerPoint Presentation</vt:lpstr>
      <vt:lpstr>Class in 19th c. Norway</vt:lpstr>
      <vt:lpstr>Women in 19th c. Norway</vt:lpstr>
      <vt:lpstr>View the Opening Scene</vt:lpstr>
      <vt:lpstr>A Doll’s House</vt:lpstr>
      <vt:lpstr>Read A Doll’s House Act One</vt:lpstr>
      <vt:lpstr>Read A Doll’s House Act Two</vt:lpstr>
      <vt:lpstr>Read A Doll’s House Act Three</vt:lpstr>
      <vt:lpstr>View the Ending Scene</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Doll’s HOuse</dc:title>
  <dc:creator>Stephanie Tatum</dc:creator>
  <cp:lastModifiedBy>Stephanie Tatum</cp:lastModifiedBy>
  <cp:revision>13</cp:revision>
  <dcterms:created xsi:type="dcterms:W3CDTF">2016-02-21T23:34:55Z</dcterms:created>
  <dcterms:modified xsi:type="dcterms:W3CDTF">2016-02-28T20:47:26Z</dcterms:modified>
</cp:coreProperties>
</file>