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3" r:id="rId4"/>
    <p:sldId id="262" r:id="rId5"/>
    <p:sldId id="264" r:id="rId6"/>
    <p:sldId id="261" r:id="rId7"/>
    <p:sldId id="257" r:id="rId8"/>
    <p:sldId id="258" r:id="rId9"/>
    <p:sldId id="259"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Candide</a:t>
            </a:r>
            <a:endParaRPr lang="en-US" i="1" dirty="0"/>
          </a:p>
        </p:txBody>
      </p:sp>
      <p:sp>
        <p:nvSpPr>
          <p:cNvPr id="3" name="Subtitle 2"/>
          <p:cNvSpPr>
            <a:spLocks noGrp="1"/>
          </p:cNvSpPr>
          <p:nvPr>
            <p:ph type="subTitle" idx="1"/>
          </p:nvPr>
        </p:nvSpPr>
        <p:spPr/>
        <p:txBody>
          <a:bodyPr/>
          <a:lstStyle/>
          <a:p>
            <a:r>
              <a:rPr lang="en-US" i="1" dirty="0" smtClean="0"/>
              <a:t>Optimism</a:t>
            </a:r>
            <a:endParaRPr lang="en-US" i="1" dirty="0"/>
          </a:p>
        </p:txBody>
      </p:sp>
    </p:spTree>
    <p:extLst>
      <p:ext uri="{BB962C8B-B14F-4D97-AF65-F5344CB8AC3E}">
        <p14:creationId xmlns:p14="http://schemas.microsoft.com/office/powerpoint/2010/main" val="47646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textbook…</a:t>
            </a:r>
            <a:endParaRPr lang="en-US" dirty="0"/>
          </a:p>
        </p:txBody>
      </p:sp>
      <p:sp>
        <p:nvSpPr>
          <p:cNvPr id="3" name="Content Placeholder 2"/>
          <p:cNvSpPr>
            <a:spLocks noGrp="1"/>
          </p:cNvSpPr>
          <p:nvPr>
            <p:ph idx="1"/>
          </p:nvPr>
        </p:nvSpPr>
        <p:spPr/>
        <p:txBody>
          <a:bodyPr/>
          <a:lstStyle/>
          <a:p>
            <a:r>
              <a:rPr lang="en-US" dirty="0" smtClean="0"/>
              <a:t>Read</a:t>
            </a:r>
            <a:r>
              <a:rPr lang="en-US" i="1" dirty="0" smtClean="0"/>
              <a:t> Great Minds Do Not Think Alike </a:t>
            </a:r>
            <a:r>
              <a:rPr lang="en-US" dirty="0" smtClean="0"/>
              <a:t>pp. 798-799.</a:t>
            </a:r>
          </a:p>
          <a:p>
            <a:endParaRPr lang="en-US" dirty="0" smtClean="0"/>
          </a:p>
          <a:p>
            <a:r>
              <a:rPr lang="en-US" dirty="0" smtClean="0"/>
              <a:t>Read Voltaire bio p. 800.</a:t>
            </a:r>
          </a:p>
          <a:p>
            <a:endParaRPr lang="en-US" dirty="0" smtClean="0"/>
          </a:p>
          <a:p>
            <a:r>
              <a:rPr lang="en-US" dirty="0" smtClean="0"/>
              <a:t>Read Satire information p. 801.</a:t>
            </a:r>
          </a:p>
          <a:p>
            <a:endParaRPr lang="en-US" dirty="0"/>
          </a:p>
          <a:p>
            <a:endParaRPr lang="en-US" dirty="0"/>
          </a:p>
        </p:txBody>
      </p:sp>
    </p:spTree>
    <p:extLst>
      <p:ext uri="{BB962C8B-B14F-4D97-AF65-F5344CB8AC3E}">
        <p14:creationId xmlns:p14="http://schemas.microsoft.com/office/powerpoint/2010/main" val="97381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a:t>
            </a:r>
            <a:r>
              <a:rPr lang="en-US" i="1" dirty="0" smtClean="0"/>
              <a:t>Candide</a:t>
            </a:r>
            <a:r>
              <a:rPr lang="en-US" dirty="0" smtClean="0"/>
              <a:t> Analysis</a:t>
            </a:r>
            <a:endParaRPr lang="en-US" dirty="0"/>
          </a:p>
        </p:txBody>
      </p:sp>
      <p:sp>
        <p:nvSpPr>
          <p:cNvPr id="3" name="Content Placeholder 2"/>
          <p:cNvSpPr>
            <a:spLocks noGrp="1"/>
          </p:cNvSpPr>
          <p:nvPr>
            <p:ph idx="1"/>
          </p:nvPr>
        </p:nvSpPr>
        <p:spPr>
          <a:xfrm>
            <a:off x="685800" y="1945178"/>
            <a:ext cx="10820400" cy="4024125"/>
          </a:xfrm>
        </p:spPr>
        <p:txBody>
          <a:bodyPr/>
          <a:lstStyle/>
          <a:p>
            <a:pPr marL="0" indent="0">
              <a:buNone/>
            </a:pPr>
            <a:r>
              <a:rPr lang="en-US" dirty="0"/>
              <a:t>Read chapters 1&amp;2 of </a:t>
            </a:r>
            <a:r>
              <a:rPr lang="en-US" i="1" dirty="0"/>
              <a:t>Candide</a:t>
            </a:r>
            <a:r>
              <a:rPr lang="en-US" dirty="0"/>
              <a:t> pp. 802-806.</a:t>
            </a:r>
          </a:p>
          <a:p>
            <a:endParaRPr lang="en-US" dirty="0" smtClean="0"/>
          </a:p>
          <a:p>
            <a:r>
              <a:rPr lang="en-US" dirty="0" smtClean="0"/>
              <a:t>What </a:t>
            </a:r>
            <a:r>
              <a:rPr lang="en-US" b="1" dirty="0" smtClean="0"/>
              <a:t>theme</a:t>
            </a:r>
            <a:r>
              <a:rPr lang="en-US" dirty="0" smtClean="0"/>
              <a:t> is explored in these chapters?  Provide a quote from the text and explain how it supports the theme.</a:t>
            </a:r>
          </a:p>
          <a:p>
            <a:endParaRPr lang="en-US" dirty="0"/>
          </a:p>
          <a:p>
            <a:r>
              <a:rPr lang="en-US" dirty="0" smtClean="0"/>
              <a:t>What </a:t>
            </a:r>
            <a:r>
              <a:rPr lang="en-US" b="1" dirty="0" smtClean="0"/>
              <a:t>satirical techniques </a:t>
            </a:r>
            <a:r>
              <a:rPr lang="en-US" dirty="0" smtClean="0"/>
              <a:t>are used?  Provide a quote, name the satirical device, and explain the social injustice Voltaire wishes to expose.</a:t>
            </a:r>
          </a:p>
          <a:p>
            <a:endParaRPr lang="en-US" dirty="0"/>
          </a:p>
          <a:p>
            <a:r>
              <a:rPr lang="en-US" dirty="0" smtClean="0"/>
              <a:t>What </a:t>
            </a:r>
            <a:r>
              <a:rPr lang="en-US" b="1" dirty="0" smtClean="0"/>
              <a:t>historical event </a:t>
            </a:r>
            <a:r>
              <a:rPr lang="en-US" dirty="0" smtClean="0"/>
              <a:t>is paralleled?  Provide a quote and explain the real world event that prompted the fictional event.</a:t>
            </a:r>
            <a:endParaRPr lang="en-US" dirty="0"/>
          </a:p>
        </p:txBody>
      </p:sp>
    </p:spTree>
    <p:extLst>
      <p:ext uri="{BB962C8B-B14F-4D97-AF65-F5344CB8AC3E}">
        <p14:creationId xmlns:p14="http://schemas.microsoft.com/office/powerpoint/2010/main" val="292104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lstStyle/>
          <a:p>
            <a:r>
              <a:rPr lang="en-US" dirty="0" smtClean="0"/>
              <a:t>A terrible earthquake struck Lisbon, Portugal in 1755, claiming nearly 25,000 lives.</a:t>
            </a:r>
          </a:p>
          <a:p>
            <a:endParaRPr lang="en-US" dirty="0" smtClean="0"/>
          </a:p>
          <a:p>
            <a:r>
              <a:rPr lang="en-US" dirty="0" smtClean="0"/>
              <a:t>Seven Years War 1756-1763</a:t>
            </a:r>
          </a:p>
          <a:p>
            <a:pPr lvl="1"/>
            <a:r>
              <a:rPr lang="en-US" dirty="0" smtClean="0"/>
              <a:t>Prussia, Britain, Hanover vs. Austria, France, Russia</a:t>
            </a:r>
          </a:p>
          <a:p>
            <a:pPr lvl="1"/>
            <a:r>
              <a:rPr lang="en-US" dirty="0" smtClean="0"/>
              <a:t>Prussia kept most of its land because of Fredrick the Great</a:t>
            </a:r>
          </a:p>
          <a:p>
            <a:pPr lvl="1"/>
            <a:endParaRPr lang="en-US" dirty="0" smtClean="0"/>
          </a:p>
          <a:p>
            <a:r>
              <a:rPr lang="en-US" dirty="0" smtClean="0"/>
              <a:t>The search for El Dorado</a:t>
            </a:r>
          </a:p>
          <a:p>
            <a:pPr lvl="1"/>
            <a:r>
              <a:rPr lang="en-US" altLang="en-US" dirty="0" smtClean="0"/>
              <a:t>Mythological land of gold in South America</a:t>
            </a:r>
          </a:p>
          <a:p>
            <a:pPr lvl="1"/>
            <a:r>
              <a:rPr lang="en-US" altLang="en-US" dirty="0" smtClean="0"/>
              <a:t>Francisco </a:t>
            </a:r>
            <a:r>
              <a:rPr lang="en-US" altLang="en-US" dirty="0"/>
              <a:t>Vasquez de Coronado and Sir Walter </a:t>
            </a:r>
            <a:r>
              <a:rPr lang="en-US" altLang="en-US" dirty="0" smtClean="0"/>
              <a:t>Raleigh</a:t>
            </a:r>
          </a:p>
          <a:p>
            <a:pPr lvl="1"/>
            <a:endParaRPr lang="en-US" dirty="0"/>
          </a:p>
        </p:txBody>
      </p:sp>
    </p:spTree>
    <p:extLst>
      <p:ext uri="{BB962C8B-B14F-4D97-AF65-F5344CB8AC3E}">
        <p14:creationId xmlns:p14="http://schemas.microsoft.com/office/powerpoint/2010/main" val="33556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lstStyle/>
          <a:p>
            <a:r>
              <a:rPr lang="en-US" dirty="0"/>
              <a:t>French Rule (1715-1774) </a:t>
            </a:r>
            <a:endParaRPr lang="en-US" dirty="0" smtClean="0"/>
          </a:p>
          <a:p>
            <a:pPr lvl="1"/>
            <a:r>
              <a:rPr lang="en-US" dirty="0" smtClean="0"/>
              <a:t>Middle </a:t>
            </a:r>
            <a:r>
              <a:rPr lang="en-US" dirty="0"/>
              <a:t>class upset with their rulers </a:t>
            </a:r>
            <a:endParaRPr lang="en-US" dirty="0" smtClean="0"/>
          </a:p>
          <a:p>
            <a:pPr lvl="1"/>
            <a:r>
              <a:rPr lang="en-US" dirty="0" smtClean="0"/>
              <a:t>Nobles </a:t>
            </a:r>
            <a:r>
              <a:rPr lang="en-US" dirty="0"/>
              <a:t>and high ranking church members enjoyed special privileges </a:t>
            </a:r>
            <a:endParaRPr lang="en-US" dirty="0" smtClean="0"/>
          </a:p>
          <a:p>
            <a:pPr lvl="1"/>
            <a:r>
              <a:rPr lang="en-US" dirty="0" smtClean="0"/>
              <a:t>King </a:t>
            </a:r>
            <a:r>
              <a:rPr lang="en-US" dirty="0"/>
              <a:t>had the power to arrest anyone for any reason </a:t>
            </a:r>
            <a:endParaRPr lang="en-US" dirty="0" smtClean="0"/>
          </a:p>
          <a:p>
            <a:pPr lvl="1"/>
            <a:r>
              <a:rPr lang="en-US" dirty="0" smtClean="0"/>
              <a:t>Unequal taxation</a:t>
            </a:r>
          </a:p>
          <a:p>
            <a:pPr lvl="1"/>
            <a:endParaRPr lang="en-US" dirty="0"/>
          </a:p>
          <a:p>
            <a:r>
              <a:rPr lang="en-US" dirty="0"/>
              <a:t>Spanish Inquisition </a:t>
            </a:r>
            <a:endParaRPr lang="en-US" dirty="0" smtClean="0"/>
          </a:p>
          <a:p>
            <a:pPr lvl="1"/>
            <a:r>
              <a:rPr lang="en-US" dirty="0" smtClean="0"/>
              <a:t>Supported </a:t>
            </a:r>
            <a:r>
              <a:rPr lang="en-US" dirty="0"/>
              <a:t>the Catholic Church </a:t>
            </a:r>
            <a:endParaRPr lang="en-US" dirty="0" smtClean="0"/>
          </a:p>
          <a:p>
            <a:pPr lvl="1"/>
            <a:r>
              <a:rPr lang="en-US" dirty="0" smtClean="0"/>
              <a:t>Persecuted </a:t>
            </a:r>
            <a:r>
              <a:rPr lang="en-US" dirty="0"/>
              <a:t>Protestants, Jews, Muslims, etc. </a:t>
            </a:r>
            <a:r>
              <a:rPr lang="en-US" dirty="0" smtClean="0"/>
              <a:t> </a:t>
            </a:r>
          </a:p>
          <a:p>
            <a:pPr lvl="1"/>
            <a:r>
              <a:rPr lang="en-US" dirty="0" smtClean="0"/>
              <a:t>Auto da </a:t>
            </a:r>
            <a:r>
              <a:rPr lang="en-US" dirty="0" err="1" smtClean="0"/>
              <a:t>fe</a:t>
            </a:r>
            <a:r>
              <a:rPr lang="en-US" dirty="0" smtClean="0"/>
              <a:t>: Ceremonies </a:t>
            </a:r>
            <a:r>
              <a:rPr lang="en-US" dirty="0"/>
              <a:t>where people were tortured until they joined the Catholic </a:t>
            </a:r>
            <a:r>
              <a:rPr lang="en-US" dirty="0" smtClean="0"/>
              <a:t>Church; Tortured to death </a:t>
            </a:r>
            <a:r>
              <a:rPr lang="en-US" dirty="0"/>
              <a:t>if beliefs were not renounced</a:t>
            </a:r>
          </a:p>
        </p:txBody>
      </p:sp>
    </p:spTree>
    <p:extLst>
      <p:ext uri="{BB962C8B-B14F-4D97-AF65-F5344CB8AC3E}">
        <p14:creationId xmlns:p14="http://schemas.microsoft.com/office/powerpoint/2010/main" val="424766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context</a:t>
            </a:r>
            <a:endParaRPr lang="en-US" dirty="0"/>
          </a:p>
        </p:txBody>
      </p:sp>
      <p:sp>
        <p:nvSpPr>
          <p:cNvPr id="3" name="Content Placeholder 2"/>
          <p:cNvSpPr>
            <a:spLocks noGrp="1"/>
          </p:cNvSpPr>
          <p:nvPr>
            <p:ph idx="1"/>
          </p:nvPr>
        </p:nvSpPr>
        <p:spPr/>
        <p:txBody>
          <a:bodyPr>
            <a:noAutofit/>
          </a:bodyPr>
          <a:lstStyle/>
          <a:p>
            <a:r>
              <a:rPr lang="en-US" sz="2800" dirty="0" smtClean="0"/>
              <a:t>Natural Law—human reason can understand physical nature and human nature</a:t>
            </a:r>
          </a:p>
          <a:p>
            <a:endParaRPr lang="en-US" sz="2800" dirty="0" smtClean="0"/>
          </a:p>
          <a:p>
            <a:r>
              <a:rPr lang="en-US" sz="2800" dirty="0" smtClean="0"/>
              <a:t>Natural Rights—life, liberty, property</a:t>
            </a:r>
          </a:p>
          <a:p>
            <a:endParaRPr lang="en-US" sz="2800" dirty="0" smtClean="0"/>
          </a:p>
          <a:p>
            <a:r>
              <a:rPr lang="en-US" sz="2800" dirty="0"/>
              <a:t>John Locke-- Governments exist by the consent of the people in order to protect the rights of the people and promote the public </a:t>
            </a:r>
            <a:r>
              <a:rPr lang="en-US" sz="2800" dirty="0" smtClean="0"/>
              <a:t>good; Governments </a:t>
            </a:r>
            <a:r>
              <a:rPr lang="en-US" sz="2800" dirty="0"/>
              <a:t>that fail to do so can be resisted and replaced with new governments </a:t>
            </a:r>
          </a:p>
        </p:txBody>
      </p:sp>
    </p:spTree>
    <p:extLst>
      <p:ext uri="{BB962C8B-B14F-4D97-AF65-F5344CB8AC3E}">
        <p14:creationId xmlns:p14="http://schemas.microsoft.com/office/powerpoint/2010/main" val="233783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context</a:t>
            </a:r>
            <a:endParaRPr lang="en-US" dirty="0"/>
          </a:p>
        </p:txBody>
      </p:sp>
      <p:sp>
        <p:nvSpPr>
          <p:cNvPr id="3" name="Content Placeholder 2"/>
          <p:cNvSpPr>
            <a:spLocks noGrp="1"/>
          </p:cNvSpPr>
          <p:nvPr>
            <p:ph idx="1"/>
          </p:nvPr>
        </p:nvSpPr>
        <p:spPr/>
        <p:txBody>
          <a:bodyPr/>
          <a:lstStyle/>
          <a:p>
            <a:r>
              <a:rPr lang="en-US" dirty="0" smtClean="0"/>
              <a:t>Sir Thomas More</a:t>
            </a:r>
          </a:p>
          <a:p>
            <a:pPr lvl="1"/>
            <a:r>
              <a:rPr lang="en-US" dirty="0" smtClean="0"/>
              <a:t>Wrote </a:t>
            </a:r>
            <a:r>
              <a:rPr lang="en-US" i="1" dirty="0" smtClean="0"/>
              <a:t>Utopia</a:t>
            </a:r>
            <a:r>
              <a:rPr lang="en-US" dirty="0" smtClean="0"/>
              <a:t> which portrays </a:t>
            </a:r>
            <a:r>
              <a:rPr lang="en-US" dirty="0"/>
              <a:t>a nation based on rational thought, with communal property, great productivity, no rapacious love of gold, no real class distinctions, no poverty, little crime or immoral behavior, religious tolerance, and little inclination to war. </a:t>
            </a:r>
            <a:endParaRPr lang="en-US" dirty="0" smtClean="0"/>
          </a:p>
          <a:p>
            <a:pPr lvl="1"/>
            <a:r>
              <a:rPr lang="en-US" i="1" dirty="0" smtClean="0"/>
              <a:t>Utopia</a:t>
            </a:r>
            <a:r>
              <a:rPr lang="en-US" dirty="0" smtClean="0"/>
              <a:t> translates to “No Place”</a:t>
            </a:r>
            <a:endParaRPr lang="en-US" dirty="0"/>
          </a:p>
        </p:txBody>
      </p:sp>
    </p:spTree>
    <p:extLst>
      <p:ext uri="{BB962C8B-B14F-4D97-AF65-F5344CB8AC3E}">
        <p14:creationId xmlns:p14="http://schemas.microsoft.com/office/powerpoint/2010/main" val="95480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context</a:t>
            </a:r>
            <a:endParaRPr lang="en-US" dirty="0"/>
          </a:p>
        </p:txBody>
      </p:sp>
      <p:sp>
        <p:nvSpPr>
          <p:cNvPr id="3" name="Content Placeholder 2"/>
          <p:cNvSpPr>
            <a:spLocks noGrp="1"/>
          </p:cNvSpPr>
          <p:nvPr>
            <p:ph idx="1"/>
          </p:nvPr>
        </p:nvSpPr>
        <p:spPr>
          <a:xfrm>
            <a:off x="685800" y="2194560"/>
            <a:ext cx="10994366" cy="4024125"/>
          </a:xfrm>
        </p:spPr>
        <p:txBody>
          <a:bodyPr>
            <a:normAutofit/>
          </a:bodyPr>
          <a:lstStyle/>
          <a:p>
            <a:pPr marL="228600" lvl="1">
              <a:spcBef>
                <a:spcPts val="1000"/>
              </a:spcBef>
            </a:pPr>
            <a:r>
              <a:rPr lang="en-US" altLang="en-US" sz="2800" dirty="0"/>
              <a:t>Gottfried </a:t>
            </a:r>
            <a:r>
              <a:rPr lang="en-US" altLang="en-US" sz="2800" dirty="0" smtClean="0"/>
              <a:t>Leibniz</a:t>
            </a:r>
          </a:p>
          <a:p>
            <a:pPr marL="685800" lvl="2">
              <a:spcBef>
                <a:spcPts val="1000"/>
              </a:spcBef>
            </a:pPr>
            <a:r>
              <a:rPr lang="en-US" altLang="en-US" dirty="0" smtClean="0"/>
              <a:t>German </a:t>
            </a:r>
            <a:r>
              <a:rPr lang="en-US" altLang="en-US" dirty="0"/>
              <a:t>mathematician and philosopher during the enlightenment </a:t>
            </a:r>
            <a:r>
              <a:rPr lang="en-US" altLang="en-US" dirty="0" smtClean="0"/>
              <a:t>period</a:t>
            </a:r>
          </a:p>
          <a:p>
            <a:pPr marL="685800" lvl="2">
              <a:spcBef>
                <a:spcPts val="1000"/>
              </a:spcBef>
            </a:pPr>
            <a:r>
              <a:rPr lang="en-US" altLang="en-US" dirty="0" smtClean="0"/>
              <a:t>Wrote “La </a:t>
            </a:r>
            <a:r>
              <a:rPr lang="en-US" altLang="en-US" dirty="0" err="1"/>
              <a:t>Monadologie</a:t>
            </a:r>
            <a:r>
              <a:rPr lang="en-US" altLang="en-US" dirty="0"/>
              <a:t>” </a:t>
            </a:r>
            <a:r>
              <a:rPr lang="en-US" altLang="en-US" dirty="0" smtClean="0"/>
              <a:t>in 1714</a:t>
            </a:r>
          </a:p>
          <a:p>
            <a:pPr marL="685800" lvl="2">
              <a:spcBef>
                <a:spcPts val="1000"/>
              </a:spcBef>
            </a:pPr>
            <a:endParaRPr lang="en-US" altLang="en-US" dirty="0"/>
          </a:p>
          <a:p>
            <a:pPr lvl="1"/>
            <a:r>
              <a:rPr lang="en-US" altLang="en-US" sz="2400" dirty="0" smtClean="0"/>
              <a:t>Our </a:t>
            </a:r>
            <a:r>
              <a:rPr lang="en-US" altLang="en-US" sz="2400" dirty="0"/>
              <a:t>world is the best of all possible </a:t>
            </a:r>
            <a:r>
              <a:rPr lang="en-US" altLang="en-US" sz="2400" dirty="0" smtClean="0"/>
              <a:t>worlds.</a:t>
            </a:r>
          </a:p>
          <a:p>
            <a:pPr lvl="1"/>
            <a:r>
              <a:rPr lang="en-US" sz="2400" dirty="0"/>
              <a:t>Nothing happens without a reason; there is no effect without a cause</a:t>
            </a:r>
          </a:p>
          <a:p>
            <a:pPr lvl="1"/>
            <a:r>
              <a:rPr lang="en-US" altLang="en-US" sz="2400" dirty="0" smtClean="0"/>
              <a:t>God </a:t>
            </a:r>
            <a:r>
              <a:rPr lang="en-US" altLang="en-US" sz="2400" dirty="0"/>
              <a:t>is infinitely good.</a:t>
            </a:r>
          </a:p>
          <a:p>
            <a:pPr lvl="1"/>
            <a:r>
              <a:rPr lang="en-US" altLang="en-US" sz="2400" dirty="0"/>
              <a:t>God is omnipotent, yet limited.</a:t>
            </a:r>
          </a:p>
          <a:p>
            <a:pPr lvl="2"/>
            <a:r>
              <a:rPr lang="en-US" altLang="en-US" sz="2000" dirty="0"/>
              <a:t>He can only cause possibilities to exist if there are no contradictions to refute it</a:t>
            </a:r>
            <a:r>
              <a:rPr lang="en-US" altLang="en-US" sz="2000" dirty="0" smtClean="0"/>
              <a:t>.</a:t>
            </a:r>
            <a:endParaRPr lang="en-US" altLang="en-US" sz="2000" dirty="0"/>
          </a:p>
        </p:txBody>
      </p:sp>
    </p:spTree>
    <p:extLst>
      <p:ext uri="{BB962C8B-B14F-4D97-AF65-F5344CB8AC3E}">
        <p14:creationId xmlns:p14="http://schemas.microsoft.com/office/powerpoint/2010/main" val="293543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satire</a:t>
            </a:r>
            <a:endParaRPr lang="en-US" sz="8000" dirty="0"/>
          </a:p>
        </p:txBody>
      </p:sp>
      <p:sp>
        <p:nvSpPr>
          <p:cNvPr id="3" name="Content Placeholder 2"/>
          <p:cNvSpPr>
            <a:spLocks noGrp="1"/>
          </p:cNvSpPr>
          <p:nvPr>
            <p:ph idx="1"/>
          </p:nvPr>
        </p:nvSpPr>
        <p:spPr/>
        <p:txBody>
          <a:bodyPr/>
          <a:lstStyle/>
          <a:p>
            <a:r>
              <a:rPr lang="en-US" sz="3600" dirty="0" smtClean="0"/>
              <a:t>Writing that uses humor to ridicule human foolishness in an effort to inspire change.</a:t>
            </a:r>
          </a:p>
          <a:p>
            <a:endParaRPr lang="en-US" dirty="0" smtClean="0"/>
          </a:p>
          <a:p>
            <a:r>
              <a:rPr lang="en-US" dirty="0" smtClean="0"/>
              <a:t>Uses mockery to…</a:t>
            </a:r>
          </a:p>
          <a:p>
            <a:pPr lvl="1"/>
            <a:r>
              <a:rPr lang="en-US" dirty="0" smtClean="0"/>
              <a:t>Demonstrate people’s flaws (such as hypocrisy or failures)</a:t>
            </a:r>
          </a:p>
          <a:p>
            <a:pPr lvl="1"/>
            <a:r>
              <a:rPr lang="en-US" dirty="0" smtClean="0"/>
              <a:t>Evoke change by creating awareness or adjusting thoughts/actions</a:t>
            </a:r>
            <a:endParaRPr lang="en-US" dirty="0"/>
          </a:p>
        </p:txBody>
      </p:sp>
    </p:spTree>
    <p:extLst>
      <p:ext uri="{BB962C8B-B14F-4D97-AF65-F5344CB8AC3E}">
        <p14:creationId xmlns:p14="http://schemas.microsoft.com/office/powerpoint/2010/main" val="180291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a satire?</a:t>
            </a:r>
            <a:endParaRPr lang="en-US" dirty="0"/>
          </a:p>
        </p:txBody>
      </p:sp>
      <p:pic>
        <p:nvPicPr>
          <p:cNvPr id="5" name="Content Placeholder 4"/>
          <p:cNvPicPr>
            <a:picLocks noGrp="1" noChangeAspect="1"/>
          </p:cNvPicPr>
          <p:nvPr>
            <p:ph sz="half" idx="1"/>
          </p:nvPr>
        </p:nvPicPr>
        <p:blipFill>
          <a:blip r:embed="rId2"/>
          <a:stretch>
            <a:fillRect/>
          </a:stretch>
        </p:blipFill>
        <p:spPr>
          <a:xfrm>
            <a:off x="1628820" y="1841741"/>
            <a:ext cx="3089829" cy="4643186"/>
          </a:xfrm>
          <a:prstGeom prst="rect">
            <a:avLst/>
          </a:prstGeom>
        </p:spPr>
      </p:pic>
      <p:sp>
        <p:nvSpPr>
          <p:cNvPr id="4" name="Content Placeholder 3"/>
          <p:cNvSpPr>
            <a:spLocks noGrp="1"/>
          </p:cNvSpPr>
          <p:nvPr>
            <p:ph sz="half" idx="2"/>
          </p:nvPr>
        </p:nvSpPr>
        <p:spPr/>
        <p:txBody>
          <a:bodyPr/>
          <a:lstStyle/>
          <a:p>
            <a:r>
              <a:rPr lang="en-US" dirty="0" smtClean="0"/>
              <a:t>What human fault is explored?</a:t>
            </a:r>
          </a:p>
          <a:p>
            <a:endParaRPr lang="en-US" dirty="0" smtClean="0"/>
          </a:p>
          <a:p>
            <a:r>
              <a:rPr lang="en-US" dirty="0" smtClean="0"/>
              <a:t>What techniques are used to expose those faults?</a:t>
            </a:r>
          </a:p>
          <a:p>
            <a:endParaRPr lang="en-US" dirty="0" smtClean="0"/>
          </a:p>
          <a:p>
            <a:r>
              <a:rPr lang="en-US" dirty="0" smtClean="0"/>
              <a:t>What does the director hope to achieve?</a:t>
            </a:r>
            <a:endParaRPr lang="en-US" dirty="0"/>
          </a:p>
        </p:txBody>
      </p:sp>
    </p:spTree>
    <p:extLst>
      <p:ext uri="{BB962C8B-B14F-4D97-AF65-F5344CB8AC3E}">
        <p14:creationId xmlns:p14="http://schemas.microsoft.com/office/powerpoint/2010/main" val="239876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Satire Techniques used in </a:t>
            </a:r>
            <a:r>
              <a:rPr lang="en-US" i="1" dirty="0" err="1" smtClean="0"/>
              <a:t>candide</a:t>
            </a:r>
            <a:endParaRPr lang="en-US" i="1" dirty="0"/>
          </a:p>
        </p:txBody>
      </p:sp>
      <p:sp>
        <p:nvSpPr>
          <p:cNvPr id="3" name="Content Placeholder 2"/>
          <p:cNvSpPr>
            <a:spLocks noGrp="1"/>
          </p:cNvSpPr>
          <p:nvPr>
            <p:ph idx="1"/>
          </p:nvPr>
        </p:nvSpPr>
        <p:spPr/>
        <p:txBody>
          <a:bodyPr/>
          <a:lstStyle/>
          <a:p>
            <a:r>
              <a:rPr lang="en-US" dirty="0" smtClean="0"/>
              <a:t>Exaggeration or Hyperbole</a:t>
            </a:r>
          </a:p>
          <a:p>
            <a:endParaRPr lang="en-US" dirty="0" smtClean="0"/>
          </a:p>
          <a:p>
            <a:r>
              <a:rPr lang="en-US" dirty="0" smtClean="0"/>
              <a:t>Understatement</a:t>
            </a:r>
          </a:p>
          <a:p>
            <a:endParaRPr lang="en-US" dirty="0" smtClean="0"/>
          </a:p>
          <a:p>
            <a:r>
              <a:rPr lang="en-US" dirty="0" smtClean="0"/>
              <a:t>Faulty Logic</a:t>
            </a:r>
            <a:endParaRPr lang="en-US" dirty="0"/>
          </a:p>
        </p:txBody>
      </p:sp>
      <p:pic>
        <p:nvPicPr>
          <p:cNvPr id="4" name="Picture 3"/>
          <p:cNvPicPr>
            <a:picLocks noChangeAspect="1"/>
          </p:cNvPicPr>
          <p:nvPr/>
        </p:nvPicPr>
        <p:blipFill>
          <a:blip r:embed="rId2"/>
          <a:stretch>
            <a:fillRect/>
          </a:stretch>
        </p:blipFill>
        <p:spPr>
          <a:xfrm>
            <a:off x="6321096" y="1902305"/>
            <a:ext cx="2085975" cy="2190750"/>
          </a:xfrm>
          <a:prstGeom prst="rect">
            <a:avLst/>
          </a:prstGeom>
        </p:spPr>
      </p:pic>
      <p:pic>
        <p:nvPicPr>
          <p:cNvPr id="5" name="Picture 4"/>
          <p:cNvPicPr>
            <a:picLocks noChangeAspect="1"/>
          </p:cNvPicPr>
          <p:nvPr/>
        </p:nvPicPr>
        <p:blipFill>
          <a:blip r:embed="rId3"/>
          <a:stretch>
            <a:fillRect/>
          </a:stretch>
        </p:blipFill>
        <p:spPr>
          <a:xfrm>
            <a:off x="8778292" y="2823263"/>
            <a:ext cx="2921929" cy="2921929"/>
          </a:xfrm>
          <a:prstGeom prst="rect">
            <a:avLst/>
          </a:prstGeom>
        </p:spPr>
      </p:pic>
      <p:pic>
        <p:nvPicPr>
          <p:cNvPr id="6" name="Picture 5"/>
          <p:cNvPicPr>
            <a:picLocks noChangeAspect="1"/>
          </p:cNvPicPr>
          <p:nvPr/>
        </p:nvPicPr>
        <p:blipFill>
          <a:blip r:embed="rId4"/>
          <a:stretch>
            <a:fillRect/>
          </a:stretch>
        </p:blipFill>
        <p:spPr>
          <a:xfrm>
            <a:off x="3375460" y="3962795"/>
            <a:ext cx="2713172" cy="2559596"/>
          </a:xfrm>
          <a:prstGeom prst="rect">
            <a:avLst/>
          </a:prstGeom>
        </p:spPr>
      </p:pic>
    </p:spTree>
    <p:extLst>
      <p:ext uri="{BB962C8B-B14F-4D97-AF65-F5344CB8AC3E}">
        <p14:creationId xmlns:p14="http://schemas.microsoft.com/office/powerpoint/2010/main" val="42676248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111</TotalTime>
  <Words>506</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Candide</vt:lpstr>
      <vt:lpstr>Historical context</vt:lpstr>
      <vt:lpstr>Historical context</vt:lpstr>
      <vt:lpstr>Philosophical context</vt:lpstr>
      <vt:lpstr>Philosophical context</vt:lpstr>
      <vt:lpstr>Philosophical context</vt:lpstr>
      <vt:lpstr>satire</vt:lpstr>
      <vt:lpstr>How is this a satire?</vt:lpstr>
      <vt:lpstr>Satire Techniques used in candide</vt:lpstr>
      <vt:lpstr>In your textbook…</vt:lpstr>
      <vt:lpstr>Begin Candide Analysis</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Candide</dc:title>
  <dc:creator>Stephanie Tatum</dc:creator>
  <cp:lastModifiedBy>Stephanie Tatum</cp:lastModifiedBy>
  <cp:revision>10</cp:revision>
  <dcterms:created xsi:type="dcterms:W3CDTF">2016-01-20T19:14:30Z</dcterms:created>
  <dcterms:modified xsi:type="dcterms:W3CDTF">2016-01-25T14:26:21Z</dcterms:modified>
</cp:coreProperties>
</file>