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0" r:id="rId4"/>
    <p:sldId id="281" r:id="rId5"/>
    <p:sldId id="258" r:id="rId6"/>
    <p:sldId id="278" r:id="rId7"/>
    <p:sldId id="279" r:id="rId8"/>
    <p:sldId id="259" r:id="rId9"/>
    <p:sldId id="276" r:id="rId10"/>
    <p:sldId id="277" r:id="rId11"/>
    <p:sldId id="282" r:id="rId12"/>
    <p:sldId id="283" r:id="rId13"/>
    <p:sldId id="284" r:id="rId14"/>
    <p:sldId id="261" r:id="rId15"/>
    <p:sldId id="269" r:id="rId16"/>
    <p:sldId id="270" r:id="rId17"/>
    <p:sldId id="262" r:id="rId18"/>
    <p:sldId id="266" r:id="rId19"/>
    <p:sldId id="267" r:id="rId20"/>
    <p:sldId id="273" r:id="rId21"/>
    <p:sldId id="274" r:id="rId22"/>
    <p:sldId id="275" r:id="rId23"/>
    <p:sldId id="268" r:id="rId24"/>
    <p:sldId id="271" r:id="rId25"/>
    <p:sldId id="27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4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Womeldorf" userId="S::joseph.womeldorf@students.cobbk12.org::416983cc-831a-4169-a06c-3db8aae7c03e" providerId="AD" clId="Web-{533699B7-25ED-471E-87D2-2455FDB321E7}"/>
    <pc:docChg chg="modSld">
      <pc:chgData name="Joseph Womeldorf" userId="S::joseph.womeldorf@students.cobbk12.org::416983cc-831a-4169-a06c-3db8aae7c03e" providerId="AD" clId="Web-{533699B7-25ED-471E-87D2-2455FDB321E7}" dt="2018-05-04T11:32:40.566" v="1"/>
      <pc:docMkLst>
        <pc:docMk/>
      </pc:docMkLst>
      <pc:sldChg chg="modSp">
        <pc:chgData name="Joseph Womeldorf" userId="S::joseph.womeldorf@students.cobbk12.org::416983cc-831a-4169-a06c-3db8aae7c03e" providerId="AD" clId="Web-{533699B7-25ED-471E-87D2-2455FDB321E7}" dt="2018-05-04T11:32:40.551" v="0"/>
        <pc:sldMkLst>
          <pc:docMk/>
          <pc:sldMk cId="20926879" sldId="260"/>
        </pc:sldMkLst>
        <pc:spChg chg="mod">
          <ac:chgData name="Joseph Womeldorf" userId="S::joseph.womeldorf@students.cobbk12.org::416983cc-831a-4169-a06c-3db8aae7c03e" providerId="AD" clId="Web-{533699B7-25ED-471E-87D2-2455FDB321E7}" dt="2018-05-04T11:32:40.551" v="0"/>
          <ac:spMkLst>
            <pc:docMk/>
            <pc:sldMk cId="20926879" sldId="260"/>
            <ac:spMk id="3" creationId="{00000000-0000-0000-0000-000000000000}"/>
          </ac:spMkLst>
        </pc:spChg>
      </pc:sldChg>
    </pc:docChg>
  </pc:docChgLst>
  <pc:docChgLst>
    <pc:chgData name="Joseph Womeldorf" userId="S::joseph.womeldorf@students.cobbk12.org::416983cc-831a-4169-a06c-3db8aae7c03e" providerId="AD" clId="Web-{C768330E-68D5-4DB2-8A9E-CB8B8CEE863F}"/>
    <pc:docChg chg="modSld">
      <pc:chgData name="Joseph Womeldorf" userId="S::joseph.womeldorf@students.cobbk12.org::416983cc-831a-4169-a06c-3db8aae7c03e" providerId="AD" clId="Web-{C768330E-68D5-4DB2-8A9E-CB8B8CEE863F}" dt="2018-05-03T21:10:57.157" v="8"/>
      <pc:docMkLst>
        <pc:docMk/>
      </pc:docMkLst>
      <pc:sldChg chg="modSp">
        <pc:chgData name="Joseph Womeldorf" userId="S::joseph.womeldorf@students.cobbk12.org::416983cc-831a-4169-a06c-3db8aae7c03e" providerId="AD" clId="Web-{C768330E-68D5-4DB2-8A9E-CB8B8CEE863F}" dt="2018-05-03T21:10:57.157" v="8"/>
        <pc:sldMkLst>
          <pc:docMk/>
          <pc:sldMk cId="20926879" sldId="260"/>
        </pc:sldMkLst>
        <pc:spChg chg="mod">
          <ac:chgData name="Joseph Womeldorf" userId="S::joseph.womeldorf@students.cobbk12.org::416983cc-831a-4169-a06c-3db8aae7c03e" providerId="AD" clId="Web-{C768330E-68D5-4DB2-8A9E-CB8B8CEE863F}" dt="2018-05-03T21:10:57.157" v="8"/>
          <ac:spMkLst>
            <pc:docMk/>
            <pc:sldMk cId="20926879" sldId="260"/>
            <ac:spMk id="3" creationId="{00000000-0000-0000-0000-000000000000}"/>
          </ac:spMkLst>
        </pc:spChg>
      </pc:sldChg>
    </pc:docChg>
  </pc:docChgLst>
  <pc:docChgLst>
    <pc:chgData name="Joseph Womeldorf" userId="S::joseph.womeldorf@students.cobbk12.org::416983cc-831a-4169-a06c-3db8aae7c03e" providerId="AD" clId="Web-{FE094B4A-E7CD-4E9F-A9DA-359FA83DDD70}"/>
    <pc:docChg chg="addSld delSld modSld sldOrd">
      <pc:chgData name="Joseph Womeldorf" userId="S::joseph.womeldorf@students.cobbk12.org::416983cc-831a-4169-a06c-3db8aae7c03e" providerId="AD" clId="Web-{FE094B4A-E7CD-4E9F-A9DA-359FA83DDD70}" dt="2018-05-04T14:53:41.154" v="1118"/>
      <pc:docMkLst>
        <pc:docMk/>
      </pc:docMkLst>
      <pc:sldChg chg="modSp del">
        <pc:chgData name="Joseph Womeldorf" userId="S::joseph.womeldorf@students.cobbk12.org::416983cc-831a-4169-a06c-3db8aae7c03e" providerId="AD" clId="Web-{FE094B4A-E7CD-4E9F-A9DA-359FA83DDD70}" dt="2018-05-04T14:51:50.743" v="1096"/>
        <pc:sldMkLst>
          <pc:docMk/>
          <pc:sldMk cId="20926879" sldId="260"/>
        </pc:sldMkLst>
        <pc:spChg chg="mod">
          <ac:chgData name="Joseph Womeldorf" userId="S::joseph.womeldorf@students.cobbk12.org::416983cc-831a-4169-a06c-3db8aae7c03e" providerId="AD" clId="Web-{FE094B4A-E7CD-4E9F-A9DA-359FA83DDD70}" dt="2018-05-04T14:16:45.428" v="8"/>
          <ac:spMkLst>
            <pc:docMk/>
            <pc:sldMk cId="20926879" sldId="260"/>
            <ac:spMk id="2" creationId="{00000000-0000-0000-0000-000000000000}"/>
          </ac:spMkLst>
        </pc:spChg>
        <pc:spChg chg="mod">
          <ac:chgData name="Joseph Womeldorf" userId="S::joseph.womeldorf@students.cobbk12.org::416983cc-831a-4169-a06c-3db8aae7c03e" providerId="AD" clId="Web-{FE094B4A-E7CD-4E9F-A9DA-359FA83DDD70}" dt="2018-05-04T14:15:59.348" v="4"/>
          <ac:spMkLst>
            <pc:docMk/>
            <pc:sldMk cId="20926879" sldId="260"/>
            <ac:spMk id="3" creationId="{00000000-0000-0000-0000-000000000000}"/>
          </ac:spMkLst>
        </pc:spChg>
      </pc:sldChg>
      <pc:sldChg chg="modSp new">
        <pc:chgData name="Joseph Womeldorf" userId="S::joseph.womeldorf@students.cobbk12.org::416983cc-831a-4169-a06c-3db8aae7c03e" providerId="AD" clId="Web-{FE094B4A-E7CD-4E9F-A9DA-359FA83DDD70}" dt="2018-05-04T14:53:38.185" v="1116"/>
        <pc:sldMkLst>
          <pc:docMk/>
          <pc:sldMk cId="3244371549" sldId="282"/>
        </pc:sldMkLst>
        <pc:spChg chg="mod">
          <ac:chgData name="Joseph Womeldorf" userId="S::joseph.womeldorf@students.cobbk12.org::416983cc-831a-4169-a06c-3db8aae7c03e" providerId="AD" clId="Web-{FE094B4A-E7CD-4E9F-A9DA-359FA83DDD70}" dt="2018-05-04T14:18:52.902" v="43"/>
          <ac:spMkLst>
            <pc:docMk/>
            <pc:sldMk cId="3244371549" sldId="282"/>
            <ac:spMk id="2" creationId="{791EA947-5194-4992-AEAA-8B86374B361D}"/>
          </ac:spMkLst>
        </pc:spChg>
        <pc:spChg chg="mod">
          <ac:chgData name="Joseph Womeldorf" userId="S::joseph.womeldorf@students.cobbk12.org::416983cc-831a-4169-a06c-3db8aae7c03e" providerId="AD" clId="Web-{FE094B4A-E7CD-4E9F-A9DA-359FA83DDD70}" dt="2018-05-04T14:53:38.185" v="1116"/>
          <ac:spMkLst>
            <pc:docMk/>
            <pc:sldMk cId="3244371549" sldId="282"/>
            <ac:spMk id="3" creationId="{C5422300-D825-4F5B-975F-858714B05AB1}"/>
          </ac:spMkLst>
        </pc:spChg>
      </pc:sldChg>
      <pc:sldChg chg="modSp add replId">
        <pc:chgData name="Joseph Womeldorf" userId="S::joseph.womeldorf@students.cobbk12.org::416983cc-831a-4169-a06c-3db8aae7c03e" providerId="AD" clId="Web-{FE094B4A-E7CD-4E9F-A9DA-359FA83DDD70}" dt="2018-05-04T14:53:10.652" v="1114"/>
        <pc:sldMkLst>
          <pc:docMk/>
          <pc:sldMk cId="3902720468" sldId="283"/>
        </pc:sldMkLst>
        <pc:spChg chg="mod">
          <ac:chgData name="Joseph Womeldorf" userId="S::joseph.womeldorf@students.cobbk12.org::416983cc-831a-4169-a06c-3db8aae7c03e" providerId="AD" clId="Web-{FE094B4A-E7CD-4E9F-A9DA-359FA83DDD70}" dt="2018-05-04T14:53:10.652" v="1114"/>
          <ac:spMkLst>
            <pc:docMk/>
            <pc:sldMk cId="3902720468" sldId="283"/>
            <ac:spMk id="3" creationId="{C5422300-D825-4F5B-975F-858714B05AB1}"/>
          </ac:spMkLst>
        </pc:spChg>
      </pc:sldChg>
      <pc:sldChg chg="modSp add ord replId">
        <pc:chgData name="Joseph Womeldorf" userId="S::joseph.womeldorf@students.cobbk12.org::416983cc-831a-4169-a06c-3db8aae7c03e" providerId="AD" clId="Web-{FE094B4A-E7CD-4E9F-A9DA-359FA83DDD70}" dt="2018-05-04T14:51:35.258" v="1093"/>
        <pc:sldMkLst>
          <pc:docMk/>
          <pc:sldMk cId="1622438190" sldId="284"/>
        </pc:sldMkLst>
        <pc:spChg chg="mod">
          <ac:chgData name="Joseph Womeldorf" userId="S::joseph.womeldorf@students.cobbk12.org::416983cc-831a-4169-a06c-3db8aae7c03e" providerId="AD" clId="Web-{FE094B4A-E7CD-4E9F-A9DA-359FA83DDD70}" dt="2018-05-04T14:51:35.258" v="1093"/>
          <ac:spMkLst>
            <pc:docMk/>
            <pc:sldMk cId="1622438190" sldId="284"/>
            <ac:spMk id="3" creationId="{C5422300-D825-4F5B-975F-858714B05AB1}"/>
          </ac:spMkLst>
        </pc:spChg>
      </pc:sldChg>
      <pc:sldChg chg="modSp add del replId">
        <pc:chgData name="Joseph Womeldorf" userId="S::joseph.womeldorf@students.cobbk12.org::416983cc-831a-4169-a06c-3db8aae7c03e" providerId="AD" clId="Web-{FE094B4A-E7CD-4E9F-A9DA-359FA83DDD70}" dt="2018-05-04T14:51:38.352" v="1095"/>
        <pc:sldMkLst>
          <pc:docMk/>
          <pc:sldMk cId="2638565776" sldId="285"/>
        </pc:sldMkLst>
        <pc:spChg chg="mod">
          <ac:chgData name="Joseph Womeldorf" userId="S::joseph.womeldorf@students.cobbk12.org::416983cc-831a-4169-a06c-3db8aae7c03e" providerId="AD" clId="Web-{FE094B4A-E7CD-4E9F-A9DA-359FA83DDD70}" dt="2018-05-04T14:50:23.474" v="1022"/>
          <ac:spMkLst>
            <pc:docMk/>
            <pc:sldMk cId="2638565776" sldId="285"/>
            <ac:spMk id="3" creationId="{C5422300-D825-4F5B-975F-858714B05AB1}"/>
          </ac:spMkLst>
        </pc:spChg>
      </pc:sldChg>
    </pc:docChg>
  </pc:docChgLst>
  <pc:docChgLst>
    <pc:chgData name="Trinity Estes" userId="S::trinity.estes@students.cobbk12.org::ea5ac2e0-3066-42bf-96a8-a26fb4f2a51e" providerId="AD" clId="Web-{AD63144F-7684-4F17-807D-97D9C12B3D5D}"/>
    <pc:docChg chg="addSld modSld">
      <pc:chgData name="Trinity Estes" userId="S::trinity.estes@students.cobbk12.org::ea5ac2e0-3066-42bf-96a8-a26fb4f2a51e" providerId="AD" clId="Web-{AD63144F-7684-4F17-807D-97D9C12B3D5D}" dt="2018-05-04T01:11:47.661" v="1077"/>
      <pc:docMkLst>
        <pc:docMk/>
      </pc:docMkLst>
      <pc:sldChg chg="modSp">
        <pc:chgData name="Trinity Estes" userId="S::trinity.estes@students.cobbk12.org::ea5ac2e0-3066-42bf-96a8-a26fb4f2a51e" providerId="AD" clId="Web-{AD63144F-7684-4F17-807D-97D9C12B3D5D}" dt="2018-05-03T21:24:09.763" v="437"/>
        <pc:sldMkLst>
          <pc:docMk/>
          <pc:sldMk cId="2625973010" sldId="257"/>
        </pc:sldMkLst>
        <pc:spChg chg="mod">
          <ac:chgData name="Trinity Estes" userId="S::trinity.estes@students.cobbk12.org::ea5ac2e0-3066-42bf-96a8-a26fb4f2a51e" providerId="AD" clId="Web-{AD63144F-7684-4F17-807D-97D9C12B3D5D}" dt="2018-05-03T21:24:09.763" v="437"/>
          <ac:spMkLst>
            <pc:docMk/>
            <pc:sldMk cId="2625973010" sldId="257"/>
            <ac:spMk id="3" creationId="{00000000-0000-0000-0000-000000000000}"/>
          </ac:spMkLst>
        </pc:spChg>
      </pc:sldChg>
      <pc:sldChg chg="modSp add replId">
        <pc:chgData name="Trinity Estes" userId="S::trinity.estes@students.cobbk12.org::ea5ac2e0-3066-42bf-96a8-a26fb4f2a51e" providerId="AD" clId="Web-{AD63144F-7684-4F17-807D-97D9C12B3D5D}" dt="2018-05-04T01:03:54.087" v="823"/>
        <pc:sldMkLst>
          <pc:docMk/>
          <pc:sldMk cId="2963644726" sldId="280"/>
        </pc:sldMkLst>
        <pc:spChg chg="mod">
          <ac:chgData name="Trinity Estes" userId="S::trinity.estes@students.cobbk12.org::ea5ac2e0-3066-42bf-96a8-a26fb4f2a51e" providerId="AD" clId="Web-{AD63144F-7684-4F17-807D-97D9C12B3D5D}" dt="2018-05-04T01:03:54.087" v="823"/>
          <ac:spMkLst>
            <pc:docMk/>
            <pc:sldMk cId="2963644726" sldId="280"/>
            <ac:spMk id="3" creationId="{00000000-0000-0000-0000-000000000000}"/>
          </ac:spMkLst>
        </pc:spChg>
      </pc:sldChg>
      <pc:sldChg chg="modSp add replId">
        <pc:chgData name="Trinity Estes" userId="S::trinity.estes@students.cobbk12.org::ea5ac2e0-3066-42bf-96a8-a26fb4f2a51e" providerId="AD" clId="Web-{AD63144F-7684-4F17-807D-97D9C12B3D5D}" dt="2018-05-04T01:11:47.661" v="1076"/>
        <pc:sldMkLst>
          <pc:docMk/>
          <pc:sldMk cId="1800061393" sldId="281"/>
        </pc:sldMkLst>
        <pc:spChg chg="mod">
          <ac:chgData name="Trinity Estes" userId="S::trinity.estes@students.cobbk12.org::ea5ac2e0-3066-42bf-96a8-a26fb4f2a51e" providerId="AD" clId="Web-{AD63144F-7684-4F17-807D-97D9C12B3D5D}" dt="2018-05-04T01:11:47.661" v="1076"/>
          <ac:spMkLst>
            <pc:docMk/>
            <pc:sldMk cId="1800061393" sldId="281"/>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A5DC4ED-5E51-4D8D-ADE2-B1FA6ADBA159}"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9BBBE-1861-43D4-A770-D413BF7768A4}" type="slidenum">
              <a:rPr lang="en-US" smtClean="0"/>
              <a:t>‹#›</a:t>
            </a:fld>
            <a:endParaRPr lang="en-US"/>
          </a:p>
        </p:txBody>
      </p:sp>
    </p:spTree>
    <p:extLst>
      <p:ext uri="{BB962C8B-B14F-4D97-AF65-F5344CB8AC3E}">
        <p14:creationId xmlns:p14="http://schemas.microsoft.com/office/powerpoint/2010/main" val="1533162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5DC4ED-5E51-4D8D-ADE2-B1FA6ADBA159}"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9BBBE-1861-43D4-A770-D413BF7768A4}" type="slidenum">
              <a:rPr lang="en-US" smtClean="0"/>
              <a:t>‹#›</a:t>
            </a:fld>
            <a:endParaRPr lang="en-US"/>
          </a:p>
        </p:txBody>
      </p:sp>
    </p:spTree>
    <p:extLst>
      <p:ext uri="{BB962C8B-B14F-4D97-AF65-F5344CB8AC3E}">
        <p14:creationId xmlns:p14="http://schemas.microsoft.com/office/powerpoint/2010/main" val="3086588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5DC4ED-5E51-4D8D-ADE2-B1FA6ADBA159}"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9BBBE-1861-43D4-A770-D413BF7768A4}" type="slidenum">
              <a:rPr lang="en-US" smtClean="0"/>
              <a:t>‹#›</a:t>
            </a:fld>
            <a:endParaRPr lang="en-US"/>
          </a:p>
        </p:txBody>
      </p:sp>
    </p:spTree>
    <p:extLst>
      <p:ext uri="{BB962C8B-B14F-4D97-AF65-F5344CB8AC3E}">
        <p14:creationId xmlns:p14="http://schemas.microsoft.com/office/powerpoint/2010/main" val="4057804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5DC4ED-5E51-4D8D-ADE2-B1FA6ADBA159}"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9BBBE-1861-43D4-A770-D413BF7768A4}" type="slidenum">
              <a:rPr lang="en-US" smtClean="0"/>
              <a:t>‹#›</a:t>
            </a:fld>
            <a:endParaRPr lang="en-US"/>
          </a:p>
        </p:txBody>
      </p:sp>
    </p:spTree>
    <p:extLst>
      <p:ext uri="{BB962C8B-B14F-4D97-AF65-F5344CB8AC3E}">
        <p14:creationId xmlns:p14="http://schemas.microsoft.com/office/powerpoint/2010/main" val="4060479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A5DC4ED-5E51-4D8D-ADE2-B1FA6ADBA159}"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9BBBE-1861-43D4-A770-D413BF7768A4}" type="slidenum">
              <a:rPr lang="en-US" smtClean="0"/>
              <a:t>‹#›</a:t>
            </a:fld>
            <a:endParaRPr lang="en-US"/>
          </a:p>
        </p:txBody>
      </p:sp>
    </p:spTree>
    <p:extLst>
      <p:ext uri="{BB962C8B-B14F-4D97-AF65-F5344CB8AC3E}">
        <p14:creationId xmlns:p14="http://schemas.microsoft.com/office/powerpoint/2010/main" val="3905955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A5DC4ED-5E51-4D8D-ADE2-B1FA6ADBA159}" type="datetimeFigureOut">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D9BBBE-1861-43D4-A770-D413BF7768A4}" type="slidenum">
              <a:rPr lang="en-US" smtClean="0"/>
              <a:t>‹#›</a:t>
            </a:fld>
            <a:endParaRPr lang="en-US"/>
          </a:p>
        </p:txBody>
      </p:sp>
    </p:spTree>
    <p:extLst>
      <p:ext uri="{BB962C8B-B14F-4D97-AF65-F5344CB8AC3E}">
        <p14:creationId xmlns:p14="http://schemas.microsoft.com/office/powerpoint/2010/main" val="1595459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A5DC4ED-5E51-4D8D-ADE2-B1FA6ADBA159}" type="datetimeFigureOut">
              <a:rPr lang="en-US" smtClean="0"/>
              <a:t>5/4/2018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D9BBBE-1861-43D4-A770-D413BF7768A4}" type="slidenum">
              <a:rPr lang="en-US" smtClean="0"/>
              <a:t>‹#›</a:t>
            </a:fld>
            <a:endParaRPr lang="en-US"/>
          </a:p>
        </p:txBody>
      </p:sp>
    </p:spTree>
    <p:extLst>
      <p:ext uri="{BB962C8B-B14F-4D97-AF65-F5344CB8AC3E}">
        <p14:creationId xmlns:p14="http://schemas.microsoft.com/office/powerpoint/2010/main" val="319790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A5DC4ED-5E51-4D8D-ADE2-B1FA6ADBA159}" type="datetimeFigureOut">
              <a:rPr lang="en-US" smtClean="0"/>
              <a:t>5/4/2018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D9BBBE-1861-43D4-A770-D413BF7768A4}" type="slidenum">
              <a:rPr lang="en-US" smtClean="0"/>
              <a:t>‹#›</a:t>
            </a:fld>
            <a:endParaRPr lang="en-US"/>
          </a:p>
        </p:txBody>
      </p:sp>
    </p:spTree>
    <p:extLst>
      <p:ext uri="{BB962C8B-B14F-4D97-AF65-F5344CB8AC3E}">
        <p14:creationId xmlns:p14="http://schemas.microsoft.com/office/powerpoint/2010/main" val="49070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5DC4ED-5E51-4D8D-ADE2-B1FA6ADBA159}" type="datetimeFigureOut">
              <a:rPr lang="en-US" smtClean="0"/>
              <a:t>5/4/2018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D9BBBE-1861-43D4-A770-D413BF7768A4}" type="slidenum">
              <a:rPr lang="en-US" smtClean="0"/>
              <a:t>‹#›</a:t>
            </a:fld>
            <a:endParaRPr lang="en-US"/>
          </a:p>
        </p:txBody>
      </p:sp>
    </p:spTree>
    <p:extLst>
      <p:ext uri="{BB962C8B-B14F-4D97-AF65-F5344CB8AC3E}">
        <p14:creationId xmlns:p14="http://schemas.microsoft.com/office/powerpoint/2010/main" val="552199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A5DC4ED-5E51-4D8D-ADE2-B1FA6ADBA159}" type="datetimeFigureOut">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D9BBBE-1861-43D4-A770-D413BF7768A4}" type="slidenum">
              <a:rPr lang="en-US" smtClean="0"/>
              <a:t>‹#›</a:t>
            </a:fld>
            <a:endParaRPr lang="en-US"/>
          </a:p>
        </p:txBody>
      </p:sp>
    </p:spTree>
    <p:extLst>
      <p:ext uri="{BB962C8B-B14F-4D97-AF65-F5344CB8AC3E}">
        <p14:creationId xmlns:p14="http://schemas.microsoft.com/office/powerpoint/2010/main" val="1478393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A5DC4ED-5E51-4D8D-ADE2-B1FA6ADBA159}" type="datetimeFigureOut">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D9BBBE-1861-43D4-A770-D413BF7768A4}" type="slidenum">
              <a:rPr lang="en-US" smtClean="0"/>
              <a:t>‹#›</a:t>
            </a:fld>
            <a:endParaRPr lang="en-US"/>
          </a:p>
        </p:txBody>
      </p:sp>
    </p:spTree>
    <p:extLst>
      <p:ext uri="{BB962C8B-B14F-4D97-AF65-F5344CB8AC3E}">
        <p14:creationId xmlns:p14="http://schemas.microsoft.com/office/powerpoint/2010/main" val="1200419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2">
                <a:lumMod val="20000"/>
                <a:lumOff val="80000"/>
              </a:schemeClr>
            </a:gs>
            <a:gs pos="25000">
              <a:schemeClr val="accent3">
                <a:lumMod val="75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DC4ED-5E51-4D8D-ADE2-B1FA6ADBA159}" type="datetimeFigureOut">
              <a:rPr lang="en-US" smtClean="0"/>
              <a:t>5/4/2018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D9BBBE-1861-43D4-A770-D413BF7768A4}" type="slidenum">
              <a:rPr lang="en-US" smtClean="0"/>
              <a:t>‹#›</a:t>
            </a:fld>
            <a:endParaRPr lang="en-US"/>
          </a:p>
        </p:txBody>
      </p:sp>
    </p:spTree>
    <p:extLst>
      <p:ext uri="{BB962C8B-B14F-4D97-AF65-F5344CB8AC3E}">
        <p14:creationId xmlns:p14="http://schemas.microsoft.com/office/powerpoint/2010/main" val="3015318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flickr.com/photos/chrisjohnbeckett/1545562223" TargetMode="External"/><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hyperlink" Target="http://www.art-vibes.com/art/doris-salcedo-la-missione-sociale-dellarte/" TargetMode="External"/><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hyperlink" Target="http://flickr.com/photos/strifu/2206313350" TargetMode="External"/><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hyperlink" Target="http://english.al-akhbar.com/node/1024" TargetMode="External"/><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2697" y="1122363"/>
            <a:ext cx="11482252" cy="2387600"/>
          </a:xfrm>
        </p:spPr>
        <p:txBody>
          <a:bodyPr>
            <a:noAutofit/>
          </a:bodyPr>
          <a:lstStyle/>
          <a:p>
            <a:r>
              <a:rPr lang="en-US" sz="19900">
                <a:solidFill>
                  <a:schemeClr val="bg1"/>
                </a:solidFill>
                <a:latin typeface="Bodoni MT Poster Compressed" panose="02070706080601050204" pitchFamily="18" charset="0"/>
              </a:rPr>
              <a:t>Chapter 36</a:t>
            </a:r>
          </a:p>
        </p:txBody>
      </p:sp>
      <p:sp>
        <p:nvSpPr>
          <p:cNvPr id="3" name="Subtitle 2"/>
          <p:cNvSpPr>
            <a:spLocks noGrp="1"/>
          </p:cNvSpPr>
          <p:nvPr>
            <p:ph type="subTitle" idx="1"/>
          </p:nvPr>
        </p:nvSpPr>
        <p:spPr>
          <a:xfrm>
            <a:off x="1521823" y="4163741"/>
            <a:ext cx="9144000" cy="1655762"/>
          </a:xfrm>
        </p:spPr>
        <p:txBody>
          <a:bodyPr>
            <a:normAutofit fontScale="70000" lnSpcReduction="20000"/>
          </a:bodyPr>
          <a:lstStyle/>
          <a:p>
            <a:r>
              <a:rPr lang="en-US" sz="8000">
                <a:solidFill>
                  <a:schemeClr val="bg1"/>
                </a:solidFill>
                <a:latin typeface="Bell MT" panose="02020503060305020303" pitchFamily="18" charset="0"/>
              </a:rPr>
              <a:t>Globalization and Resistance</a:t>
            </a:r>
          </a:p>
          <a:p>
            <a:r>
              <a:rPr lang="en-US" sz="2600">
                <a:solidFill>
                  <a:schemeClr val="bg1">
                    <a:lumMod val="95000"/>
                  </a:schemeClr>
                </a:solidFill>
                <a:latin typeface="Bell MT" panose="02020503060305020303" pitchFamily="18" charset="0"/>
              </a:rPr>
              <a:t>Trinity Estes, Hailey Crane, Audrey McNeal, Ainsley Cole, Joseph Womeldorf, Alex Colas</a:t>
            </a:r>
          </a:p>
          <a:p>
            <a:endParaRPr lang="en-US" sz="8000">
              <a:solidFill>
                <a:schemeClr val="bg1">
                  <a:lumMod val="95000"/>
                </a:schemeClr>
              </a:solidFill>
              <a:latin typeface="Bell MT" panose="02020503060305020303" pitchFamily="18" charset="0"/>
            </a:endParaRPr>
          </a:p>
        </p:txBody>
      </p:sp>
    </p:spTree>
    <p:extLst>
      <p:ext uri="{BB962C8B-B14F-4D97-AF65-F5344CB8AC3E}">
        <p14:creationId xmlns:p14="http://schemas.microsoft.com/office/powerpoint/2010/main" val="1767071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1500">
                <a:solidFill>
                  <a:schemeClr val="bg1"/>
                </a:solidFill>
                <a:latin typeface="Bodoni MT Poster Compressed" panose="02070706080601050204" pitchFamily="18" charset="0"/>
              </a:rPr>
              <a:t>Interaction</a:t>
            </a:r>
          </a:p>
        </p:txBody>
      </p:sp>
      <p:sp>
        <p:nvSpPr>
          <p:cNvPr id="3" name="Content Placeholder 2"/>
          <p:cNvSpPr>
            <a:spLocks noGrp="1"/>
          </p:cNvSpPr>
          <p:nvPr>
            <p:ph idx="1"/>
          </p:nvPr>
        </p:nvSpPr>
        <p:spPr/>
        <p:txBody>
          <a:bodyPr>
            <a:normAutofit/>
          </a:bodyPr>
          <a:lstStyle/>
          <a:p>
            <a:r>
              <a:rPr lang="en-US" sz="2200">
                <a:solidFill>
                  <a:schemeClr val="bg1"/>
                </a:solidFill>
                <a:latin typeface="Bell MT" panose="02020503060305020303" pitchFamily="18" charset="0"/>
              </a:rPr>
              <a:t>The aids epidemic from the 1980’s onward  spread across the globe due to globalization </a:t>
            </a:r>
          </a:p>
          <a:p>
            <a:r>
              <a:rPr lang="en-US" sz="2200">
                <a:solidFill>
                  <a:schemeClr val="bg1"/>
                </a:solidFill>
                <a:latin typeface="Bell MT" panose="02020503060305020303" pitchFamily="18" charset="0"/>
              </a:rPr>
              <a:t>Southern and eastern  Africa were hit severely </a:t>
            </a:r>
          </a:p>
          <a:p>
            <a:r>
              <a:rPr lang="en-US" sz="2200">
                <a:solidFill>
                  <a:schemeClr val="bg1"/>
                </a:solidFill>
                <a:latin typeface="Bell MT" panose="02020503060305020303" pitchFamily="18" charset="0"/>
              </a:rPr>
              <a:t>In 2003 the outbreak of severe azure respiratory syndrome (SARS) raises fears of another global contagion </a:t>
            </a:r>
          </a:p>
          <a:p>
            <a:r>
              <a:rPr lang="en-US" sz="2200">
                <a:solidFill>
                  <a:schemeClr val="bg1"/>
                </a:solidFill>
                <a:latin typeface="Bell MT" panose="02020503060305020303" pitchFamily="18" charset="0"/>
              </a:rPr>
              <a:t>Environmental damage  “replaced” disease damage </a:t>
            </a:r>
          </a:p>
          <a:p>
            <a:r>
              <a:rPr lang="en-US" sz="2200">
                <a:solidFill>
                  <a:schemeClr val="bg1"/>
                </a:solidFill>
                <a:latin typeface="Bell MT" panose="02020503060305020303" pitchFamily="18" charset="0"/>
              </a:rPr>
              <a:t>In 1960 there was a population boom. People were worried this would overwhelm all other developments and would cause resource depletion.</a:t>
            </a:r>
          </a:p>
          <a:p>
            <a:endParaRPr lang="en-US" sz="2200">
              <a:solidFill>
                <a:schemeClr val="bg1"/>
              </a:solidFill>
              <a:latin typeface="Bell MT" panose="02020503060305020303" pitchFamily="18" charset="0"/>
            </a:endParaRPr>
          </a:p>
        </p:txBody>
      </p:sp>
    </p:spTree>
    <p:extLst>
      <p:ext uri="{BB962C8B-B14F-4D97-AF65-F5344CB8AC3E}">
        <p14:creationId xmlns:p14="http://schemas.microsoft.com/office/powerpoint/2010/main" val="3346391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EA947-5194-4992-AEAA-8B86374B361D}"/>
              </a:ext>
            </a:extLst>
          </p:cNvPr>
          <p:cNvSpPr>
            <a:spLocks noGrp="1"/>
          </p:cNvSpPr>
          <p:nvPr>
            <p:ph type="title"/>
          </p:nvPr>
        </p:nvSpPr>
        <p:spPr>
          <a:xfrm>
            <a:off x="838200" y="149225"/>
            <a:ext cx="10515600" cy="1681163"/>
          </a:xfrm>
        </p:spPr>
        <p:txBody>
          <a:bodyPr>
            <a:noAutofit/>
          </a:bodyPr>
          <a:lstStyle/>
          <a:p>
            <a:r>
              <a:rPr lang="en-US" sz="9600" dirty="0">
                <a:solidFill>
                  <a:srgbClr val="FFFFFF"/>
                </a:solidFill>
                <a:latin typeface="Bodoni MT poster compressed"/>
                <a:cs typeface="Calibri Light"/>
              </a:rPr>
              <a:t>Cultural</a:t>
            </a:r>
            <a:endParaRPr lang="en-US" sz="9600" dirty="0">
              <a:solidFill>
                <a:srgbClr val="FFFFFF"/>
              </a:solidFill>
              <a:latin typeface="Bodoni MT poster compressed"/>
            </a:endParaRPr>
          </a:p>
        </p:txBody>
      </p:sp>
      <p:sp>
        <p:nvSpPr>
          <p:cNvPr id="3" name="Content Placeholder 2">
            <a:extLst>
              <a:ext uri="{FF2B5EF4-FFF2-40B4-BE49-F238E27FC236}">
                <a16:creationId xmlns:a16="http://schemas.microsoft.com/office/drawing/2014/main" id="{C5422300-D825-4F5B-975F-858714B05AB1}"/>
              </a:ext>
            </a:extLst>
          </p:cNvPr>
          <p:cNvSpPr>
            <a:spLocks noGrp="1"/>
          </p:cNvSpPr>
          <p:nvPr>
            <p:ph idx="1"/>
          </p:nvPr>
        </p:nvSpPr>
        <p:spPr>
          <a:xfrm>
            <a:off x="838200" y="1825625"/>
            <a:ext cx="10515600" cy="4351338"/>
          </a:xfrm>
        </p:spPr>
        <p:txBody>
          <a:bodyPr vert="horz" lIns="91440" tIns="45720" rIns="91440" bIns="45720" rtlCol="0" anchor="t">
            <a:normAutofit/>
          </a:bodyPr>
          <a:lstStyle/>
          <a:p>
            <a:pPr marL="342900" indent="-342900"/>
            <a:r>
              <a:rPr lang="en-US" sz="2200" dirty="0">
                <a:solidFill>
                  <a:srgbClr val="FFFFFF"/>
                </a:solidFill>
                <a:latin typeface="Bell MT"/>
              </a:rPr>
              <a:t>Thanks to these technologies and reduced political barriers, the pace of cultural exchange around the world accelerated at the end of the 1990s. Art shows, symphony exchanges, scientific conferences and internet contact increased as well. Scientists from around the world all could now collaborate easily with little regard for national origin, usually speaking in English.</a:t>
            </a:r>
            <a:endParaRPr lang="en-US">
              <a:latin typeface="Bell MT"/>
            </a:endParaRPr>
          </a:p>
          <a:p>
            <a:r>
              <a:rPr lang="en-US" sz="2200" dirty="0">
                <a:solidFill>
                  <a:srgbClr val="FFFFFF"/>
                </a:solidFill>
                <a:latin typeface="Bell MT"/>
              </a:rPr>
              <a:t>    The spread of fast food chains, lead mainly by McDonalds, is surprisingly considered one of the most striking cultural influences since the 1970s and onward. The McDonalds company entered an average of 2 new nations per year, and increased in pace in the 1990s. By 1998 it was operating in 109 countries overall. Many said they did not just come for the food, but to feel as a part of the global world. McDonalds entry into the Soviet Union in 1990 was considered a major sign of the ending of cold war rivalries..</a:t>
            </a:r>
            <a:endParaRPr lang="en-US">
              <a:latin typeface="Bell MT"/>
            </a:endParaRPr>
          </a:p>
          <a:p>
            <a:endParaRPr lang="en-US" sz="2200" dirty="0">
              <a:solidFill>
                <a:srgbClr val="FFFFFF"/>
              </a:solidFill>
              <a:latin typeface="Bell MT"/>
            </a:endParaRPr>
          </a:p>
          <a:p>
            <a:endParaRPr lang="en-US" sz="2200" dirty="0">
              <a:solidFill>
                <a:srgbClr val="FFFFFF"/>
              </a:solidFill>
              <a:latin typeface="Bell MT"/>
            </a:endParaRPr>
          </a:p>
        </p:txBody>
      </p:sp>
    </p:spTree>
    <p:extLst>
      <p:ext uri="{BB962C8B-B14F-4D97-AF65-F5344CB8AC3E}">
        <p14:creationId xmlns:p14="http://schemas.microsoft.com/office/powerpoint/2010/main" val="3244371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EA947-5194-4992-AEAA-8B86374B361D}"/>
              </a:ext>
            </a:extLst>
          </p:cNvPr>
          <p:cNvSpPr>
            <a:spLocks noGrp="1"/>
          </p:cNvSpPr>
          <p:nvPr>
            <p:ph type="title"/>
          </p:nvPr>
        </p:nvSpPr>
        <p:spPr>
          <a:xfrm>
            <a:off x="838200" y="149225"/>
            <a:ext cx="10515600" cy="1681163"/>
          </a:xfrm>
        </p:spPr>
        <p:txBody>
          <a:bodyPr>
            <a:noAutofit/>
          </a:bodyPr>
          <a:lstStyle/>
          <a:p>
            <a:r>
              <a:rPr lang="en-US" sz="9600" dirty="0">
                <a:solidFill>
                  <a:srgbClr val="FFFFFF"/>
                </a:solidFill>
                <a:latin typeface="Bodoni MT poster compressed"/>
                <a:cs typeface="Calibri Light"/>
              </a:rPr>
              <a:t>Cultural</a:t>
            </a:r>
            <a:endParaRPr lang="en-US" sz="9600" dirty="0">
              <a:solidFill>
                <a:srgbClr val="FFFFFF"/>
              </a:solidFill>
              <a:latin typeface="Bodoni MT poster compressed"/>
            </a:endParaRPr>
          </a:p>
        </p:txBody>
      </p:sp>
      <p:sp>
        <p:nvSpPr>
          <p:cNvPr id="3" name="Content Placeholder 2">
            <a:extLst>
              <a:ext uri="{FF2B5EF4-FFF2-40B4-BE49-F238E27FC236}">
                <a16:creationId xmlns:a16="http://schemas.microsoft.com/office/drawing/2014/main" id="{C5422300-D825-4F5B-975F-858714B05AB1}"/>
              </a:ext>
            </a:extLst>
          </p:cNvPr>
          <p:cNvSpPr>
            <a:spLocks noGrp="1"/>
          </p:cNvSpPr>
          <p:nvPr>
            <p:ph idx="1"/>
          </p:nvPr>
        </p:nvSpPr>
        <p:spPr>
          <a:xfrm>
            <a:off x="838200" y="1825625"/>
            <a:ext cx="10515600" cy="4351338"/>
          </a:xfrm>
        </p:spPr>
        <p:txBody>
          <a:bodyPr vert="horz" lIns="91440" tIns="45720" rIns="91440" bIns="45720" rtlCol="0" anchor="t">
            <a:normAutofit lnSpcReduction="10000"/>
          </a:bodyPr>
          <a:lstStyle/>
          <a:p>
            <a:r>
              <a:rPr lang="en-US" sz="2200" dirty="0">
                <a:solidFill>
                  <a:srgbClr val="FFFFFF"/>
                </a:solidFill>
                <a:latin typeface="Bell MT"/>
              </a:rPr>
              <a:t>There was also an increasing exposure to American movies and television shows around the world. Movie and amusement park icons like Mickey mouse and such gained praise throughout the globe.</a:t>
            </a:r>
            <a:endParaRPr lang="en-US" dirty="0"/>
          </a:p>
          <a:p>
            <a:r>
              <a:rPr lang="en-US" sz="2200" dirty="0">
                <a:solidFill>
                  <a:srgbClr val="FFFFFF"/>
                </a:solidFill>
                <a:latin typeface="Bell MT"/>
              </a:rPr>
              <a:t>With the increased exposure of the western world, the western beauty and fashion won popularity among the youth of other nations, based off of Models and film stars. In India, Beauty contests had spread widely, after an Indian women won the miss Universe contest in the 1990s, but Hindu nationalists condemned beauty contests. They claimed: :"In India, the women is not meant to be sold."</a:t>
            </a:r>
          </a:p>
          <a:p>
            <a:r>
              <a:rPr lang="en-US" sz="2200" dirty="0">
                <a:solidFill>
                  <a:srgbClr val="FFFFFF"/>
                </a:solidFill>
                <a:latin typeface="Bell MT"/>
              </a:rPr>
              <a:t>Western clothes began showing up everywhere, as a major export for Chinese manufacturing being western clothing pirated from famous brand names.</a:t>
            </a:r>
          </a:p>
          <a:p>
            <a:r>
              <a:rPr lang="en-US" sz="2200" dirty="0">
                <a:solidFill>
                  <a:srgbClr val="FFFFFF"/>
                </a:solidFill>
                <a:latin typeface="Bell MT"/>
              </a:rPr>
              <a:t>  American holidays and their ways of celebrating them also spread to other countries. Other countries also adopted some ways of celebrating into their own holidays, such as gift giving and cards.</a:t>
            </a:r>
          </a:p>
          <a:p>
            <a:endParaRPr lang="en-US" sz="2200" dirty="0">
              <a:solidFill>
                <a:srgbClr val="FFFFFF"/>
              </a:solidFill>
              <a:latin typeface="Bell MT"/>
            </a:endParaRPr>
          </a:p>
          <a:p>
            <a:endParaRPr lang="en-US" sz="2200" dirty="0">
              <a:solidFill>
                <a:srgbClr val="FFFFFF"/>
              </a:solidFill>
              <a:latin typeface="Bell MT"/>
            </a:endParaRPr>
          </a:p>
        </p:txBody>
      </p:sp>
    </p:spTree>
    <p:extLst>
      <p:ext uri="{BB962C8B-B14F-4D97-AF65-F5344CB8AC3E}">
        <p14:creationId xmlns:p14="http://schemas.microsoft.com/office/powerpoint/2010/main" val="3902720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EA947-5194-4992-AEAA-8B86374B361D}"/>
              </a:ext>
            </a:extLst>
          </p:cNvPr>
          <p:cNvSpPr>
            <a:spLocks noGrp="1"/>
          </p:cNvSpPr>
          <p:nvPr>
            <p:ph type="title"/>
          </p:nvPr>
        </p:nvSpPr>
        <p:spPr>
          <a:xfrm>
            <a:off x="838200" y="149225"/>
            <a:ext cx="10515600" cy="1681163"/>
          </a:xfrm>
        </p:spPr>
        <p:txBody>
          <a:bodyPr>
            <a:noAutofit/>
          </a:bodyPr>
          <a:lstStyle/>
          <a:p>
            <a:r>
              <a:rPr lang="en-US" sz="9600" dirty="0">
                <a:solidFill>
                  <a:srgbClr val="FFFFFF"/>
                </a:solidFill>
                <a:latin typeface="Bodoni MT poster compressed"/>
                <a:cs typeface="Calibri Light"/>
              </a:rPr>
              <a:t>Cultural</a:t>
            </a:r>
            <a:endParaRPr lang="en-US" sz="9600" dirty="0">
              <a:solidFill>
                <a:srgbClr val="FFFFFF"/>
              </a:solidFill>
              <a:latin typeface="Bodoni MT poster compressed"/>
            </a:endParaRPr>
          </a:p>
        </p:txBody>
      </p:sp>
      <p:sp>
        <p:nvSpPr>
          <p:cNvPr id="3" name="Content Placeholder 2">
            <a:extLst>
              <a:ext uri="{FF2B5EF4-FFF2-40B4-BE49-F238E27FC236}">
                <a16:creationId xmlns:a16="http://schemas.microsoft.com/office/drawing/2014/main" id="{C5422300-D825-4F5B-975F-858714B05AB1}"/>
              </a:ext>
            </a:extLst>
          </p:cNvPr>
          <p:cNvSpPr>
            <a:spLocks noGrp="1"/>
          </p:cNvSpPr>
          <p:nvPr>
            <p:ph idx="1"/>
          </p:nvPr>
        </p:nvSpPr>
        <p:spPr>
          <a:xfrm>
            <a:off x="838200" y="1825625"/>
            <a:ext cx="10515600" cy="4351338"/>
          </a:xfrm>
        </p:spPr>
        <p:txBody>
          <a:bodyPr vert="horz" lIns="91440" tIns="45720" rIns="91440" bIns="45720" rtlCol="0" anchor="t">
            <a:normAutofit/>
          </a:bodyPr>
          <a:lstStyle/>
          <a:p>
            <a:r>
              <a:rPr lang="en-US" sz="2200" dirty="0">
                <a:solidFill>
                  <a:srgbClr val="FFFFFF"/>
                </a:solidFill>
                <a:latin typeface="Bell MT"/>
              </a:rPr>
              <a:t>The cultural boom was not just American. Japanese rock groups gained popularity, Even in South Korea, which had been historically hostile to Japan.</a:t>
            </a:r>
          </a:p>
          <a:p>
            <a:r>
              <a:rPr lang="en-US" sz="2200" dirty="0">
                <a:solidFill>
                  <a:srgbClr val="FFFFFF"/>
                </a:solidFill>
                <a:latin typeface="Bell MT"/>
              </a:rPr>
              <a:t>Japanese culture boomed in the 1990s with things like the widely popular Pokémon toy series and Japanese soap opera. One Japanese opera heroine became the most admired woman in Iran.</a:t>
            </a:r>
          </a:p>
          <a:p>
            <a:r>
              <a:rPr lang="en-US" sz="2200" dirty="0">
                <a:solidFill>
                  <a:srgbClr val="FFFFFF"/>
                </a:solidFill>
                <a:latin typeface="Bell MT"/>
              </a:rPr>
              <a:t>It was not all positive aspects with this cultural boom, as this also generated a global epidemic of obesity, particularly in children</a:t>
            </a:r>
          </a:p>
          <a:p>
            <a:r>
              <a:rPr lang="en-US" sz="2200" dirty="0">
                <a:solidFill>
                  <a:srgbClr val="FFFFFF"/>
                </a:solidFill>
                <a:latin typeface="Bell MT"/>
              </a:rPr>
              <a:t>Available foods increased, along with more sedentary lifestyles and entertainments.</a:t>
            </a:r>
          </a:p>
          <a:p>
            <a:endParaRPr lang="en-US" sz="2200" dirty="0">
              <a:solidFill>
                <a:srgbClr val="FFFFFF"/>
              </a:solidFill>
              <a:latin typeface="Bell MT"/>
            </a:endParaRPr>
          </a:p>
        </p:txBody>
      </p:sp>
    </p:spTree>
    <p:extLst>
      <p:ext uri="{BB962C8B-B14F-4D97-AF65-F5344CB8AC3E}">
        <p14:creationId xmlns:p14="http://schemas.microsoft.com/office/powerpoint/2010/main" val="1622438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1500">
                <a:solidFill>
                  <a:schemeClr val="bg1"/>
                </a:solidFill>
                <a:latin typeface="Bodoni MT Poster Compressed" panose="02070706080601050204" pitchFamily="18" charset="0"/>
              </a:rPr>
              <a:t>Economical</a:t>
            </a:r>
          </a:p>
        </p:txBody>
      </p:sp>
      <p:sp>
        <p:nvSpPr>
          <p:cNvPr id="3" name="Content Placeholder 2"/>
          <p:cNvSpPr>
            <a:spLocks noGrp="1"/>
          </p:cNvSpPr>
          <p:nvPr>
            <p:ph idx="1"/>
          </p:nvPr>
        </p:nvSpPr>
        <p:spPr>
          <a:xfrm>
            <a:off x="838200" y="1825624"/>
            <a:ext cx="10515600" cy="4499761"/>
          </a:xfrm>
        </p:spPr>
        <p:txBody>
          <a:bodyPr>
            <a:normAutofit fontScale="92500" lnSpcReduction="10000"/>
          </a:bodyPr>
          <a:lstStyle/>
          <a:p>
            <a:r>
              <a:rPr lang="en-US" sz="2400">
                <a:solidFill>
                  <a:schemeClr val="bg1">
                    <a:lumMod val="95000"/>
                  </a:schemeClr>
                </a:solidFill>
                <a:latin typeface="Bell MT" panose="02020503060305020303" pitchFamily="18" charset="0"/>
              </a:rPr>
              <a:t>Stock exchanges featuring Chinese utilities or Brazilian steel companies</a:t>
            </a:r>
          </a:p>
          <a:p>
            <a:r>
              <a:rPr lang="en-US" sz="2400">
                <a:solidFill>
                  <a:schemeClr val="bg1">
                    <a:lumMod val="95000"/>
                  </a:schemeClr>
                </a:solidFill>
                <a:latin typeface="Bell MT" panose="02020503060305020303" pitchFamily="18" charset="0"/>
              </a:rPr>
              <a:t>World Trade Organization (WTO)-1994</a:t>
            </a:r>
          </a:p>
          <a:p>
            <a:r>
              <a:rPr lang="en-US" sz="2400">
                <a:solidFill>
                  <a:schemeClr val="bg1">
                    <a:lumMod val="95000"/>
                  </a:schemeClr>
                </a:solidFill>
                <a:latin typeface="Bell MT" panose="02020503060305020303" pitchFamily="18" charset="0"/>
              </a:rPr>
              <a:t>General Agreement on Tariffs and Trade (GATT)-1947</a:t>
            </a:r>
          </a:p>
          <a:p>
            <a:r>
              <a:rPr lang="en-US" sz="2400">
                <a:solidFill>
                  <a:schemeClr val="bg1">
                    <a:lumMod val="95000"/>
                  </a:schemeClr>
                </a:solidFill>
                <a:latin typeface="Bell MT" panose="02020503060305020303" pitchFamily="18" charset="0"/>
              </a:rPr>
              <a:t>Unrestricted global trade signed by 23 noncommunist nations</a:t>
            </a:r>
          </a:p>
          <a:p>
            <a:r>
              <a:rPr lang="en-US" sz="2400">
                <a:solidFill>
                  <a:schemeClr val="bg1">
                    <a:lumMod val="95000"/>
                  </a:schemeClr>
                </a:solidFill>
                <a:latin typeface="Bell MT" panose="02020503060305020303" pitchFamily="18" charset="0"/>
              </a:rPr>
              <a:t>Trading blocs</a:t>
            </a:r>
          </a:p>
          <a:p>
            <a:pPr lvl="1"/>
            <a:r>
              <a:rPr lang="en-US" sz="1800">
                <a:solidFill>
                  <a:schemeClr val="bg1">
                    <a:lumMod val="95000"/>
                  </a:schemeClr>
                </a:solidFill>
                <a:latin typeface="Bell MT" panose="02020503060305020303" pitchFamily="18" charset="0"/>
              </a:rPr>
              <a:t>Free trade</a:t>
            </a:r>
          </a:p>
          <a:p>
            <a:pPr lvl="1"/>
            <a:r>
              <a:rPr lang="en-US" sz="1800">
                <a:solidFill>
                  <a:schemeClr val="bg1">
                    <a:lumMod val="95000"/>
                  </a:schemeClr>
                </a:solidFill>
                <a:latin typeface="Bell MT" panose="02020503060305020303" pitchFamily="18" charset="0"/>
              </a:rPr>
              <a:t>Free of state imposed restrictions</a:t>
            </a:r>
          </a:p>
          <a:p>
            <a:r>
              <a:rPr lang="en-US" sz="2400">
                <a:solidFill>
                  <a:schemeClr val="bg1">
                    <a:lumMod val="95000"/>
                  </a:schemeClr>
                </a:solidFill>
                <a:latin typeface="Bell MT" panose="02020503060305020303" pitchFamily="18" charset="0"/>
              </a:rPr>
              <a:t>Trade Alliances</a:t>
            </a:r>
          </a:p>
          <a:p>
            <a:pPr lvl="1"/>
            <a:r>
              <a:rPr lang="en-US" sz="1800">
                <a:solidFill>
                  <a:schemeClr val="bg1">
                    <a:lumMod val="95000"/>
                  </a:schemeClr>
                </a:solidFill>
                <a:latin typeface="Bell MT" panose="02020503060305020303" pitchFamily="18" charset="0"/>
              </a:rPr>
              <a:t>Association of Southeast Asian Nations (ASEAN)-1967</a:t>
            </a:r>
          </a:p>
          <a:p>
            <a:pPr lvl="1"/>
            <a:r>
              <a:rPr lang="en-US" sz="1800">
                <a:solidFill>
                  <a:schemeClr val="bg1">
                    <a:lumMod val="95000"/>
                  </a:schemeClr>
                </a:solidFill>
                <a:latin typeface="Bell MT" panose="02020503060305020303" pitchFamily="18" charset="0"/>
              </a:rPr>
              <a:t>European Union (EU)-1993</a:t>
            </a:r>
          </a:p>
          <a:p>
            <a:pPr lvl="1"/>
            <a:r>
              <a:rPr lang="en-US" sz="1800">
                <a:solidFill>
                  <a:schemeClr val="bg1">
                    <a:lumMod val="95000"/>
                  </a:schemeClr>
                </a:solidFill>
                <a:latin typeface="Bell MT" panose="02020503060305020303" pitchFamily="18" charset="0"/>
              </a:rPr>
              <a:t>European Community (EC)-1967</a:t>
            </a:r>
          </a:p>
          <a:p>
            <a:pPr lvl="1"/>
            <a:r>
              <a:rPr lang="en-US" sz="1800">
                <a:solidFill>
                  <a:schemeClr val="bg1">
                    <a:lumMod val="95000"/>
                  </a:schemeClr>
                </a:solidFill>
                <a:latin typeface="Bell MT" panose="02020503060305020303" pitchFamily="18" charset="0"/>
              </a:rPr>
              <a:t>North American Free Trade Agreement (NAFTA)-1994</a:t>
            </a:r>
          </a:p>
          <a:p>
            <a:pPr lvl="1"/>
            <a:r>
              <a:rPr lang="en-US" sz="1800">
                <a:solidFill>
                  <a:schemeClr val="bg1">
                    <a:lumMod val="95000"/>
                  </a:schemeClr>
                </a:solidFill>
                <a:latin typeface="Bell MT" panose="02020503060305020303" pitchFamily="18" charset="0"/>
              </a:rPr>
              <a:t>African Economic Community (AEC)-1991</a:t>
            </a:r>
          </a:p>
        </p:txBody>
      </p:sp>
    </p:spTree>
    <p:extLst>
      <p:ext uri="{BB962C8B-B14F-4D97-AF65-F5344CB8AC3E}">
        <p14:creationId xmlns:p14="http://schemas.microsoft.com/office/powerpoint/2010/main" val="114469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1500">
                <a:solidFill>
                  <a:schemeClr val="bg1"/>
                </a:solidFill>
                <a:latin typeface="Bodoni MT Poster Compressed" panose="02070706080601050204" pitchFamily="18" charset="0"/>
              </a:rPr>
              <a:t>Economical</a:t>
            </a:r>
          </a:p>
        </p:txBody>
      </p:sp>
      <p:sp>
        <p:nvSpPr>
          <p:cNvPr id="3" name="Content Placeholder 2"/>
          <p:cNvSpPr>
            <a:spLocks noGrp="1"/>
          </p:cNvSpPr>
          <p:nvPr>
            <p:ph idx="1"/>
          </p:nvPr>
        </p:nvSpPr>
        <p:spPr>
          <a:xfrm>
            <a:off x="838200" y="1825624"/>
            <a:ext cx="10515600" cy="4499761"/>
          </a:xfrm>
        </p:spPr>
        <p:txBody>
          <a:bodyPr>
            <a:normAutofit fontScale="92500" lnSpcReduction="10000"/>
          </a:bodyPr>
          <a:lstStyle/>
          <a:p>
            <a:r>
              <a:rPr lang="en-US" sz="2000">
                <a:solidFill>
                  <a:schemeClr val="bg1">
                    <a:lumMod val="95000"/>
                  </a:schemeClr>
                </a:solidFill>
                <a:latin typeface="Bell MT" panose="02020503060305020303" pitchFamily="18" charset="0"/>
              </a:rPr>
              <a:t>European Union</a:t>
            </a:r>
          </a:p>
          <a:p>
            <a:pPr lvl="1"/>
            <a:r>
              <a:rPr lang="en-US" sz="1600">
                <a:solidFill>
                  <a:schemeClr val="bg1">
                    <a:lumMod val="95000"/>
                  </a:schemeClr>
                </a:solidFill>
                <a:latin typeface="Bell MT" panose="02020503060305020303" pitchFamily="18" charset="0"/>
              </a:rPr>
              <a:t>Began in 1957 with 6 nations, now 27 nations</a:t>
            </a:r>
          </a:p>
          <a:p>
            <a:pPr lvl="1"/>
            <a:r>
              <a:rPr lang="en-US" sz="1600">
                <a:solidFill>
                  <a:schemeClr val="bg1">
                    <a:lumMod val="95000"/>
                  </a:schemeClr>
                </a:solidFill>
                <a:latin typeface="Bell MT" panose="02020503060305020303" pitchFamily="18" charset="0"/>
              </a:rPr>
              <a:t>Supposed to integrate the European economy</a:t>
            </a:r>
          </a:p>
          <a:p>
            <a:pPr lvl="1"/>
            <a:r>
              <a:rPr lang="en-US" sz="1600">
                <a:solidFill>
                  <a:schemeClr val="bg1">
                    <a:lumMod val="95000"/>
                  </a:schemeClr>
                </a:solidFill>
                <a:latin typeface="Bell MT" panose="02020503060305020303" pitchFamily="18" charset="0"/>
              </a:rPr>
              <a:t>Common currency-the Euro</a:t>
            </a:r>
          </a:p>
          <a:p>
            <a:r>
              <a:rPr lang="en-US" sz="2000">
                <a:solidFill>
                  <a:schemeClr val="bg1">
                    <a:lumMod val="95000"/>
                  </a:schemeClr>
                </a:solidFill>
                <a:latin typeface="Bell MT" panose="02020503060305020303" pitchFamily="18" charset="0"/>
              </a:rPr>
              <a:t>Global Economic Alliances</a:t>
            </a:r>
          </a:p>
          <a:p>
            <a:pPr lvl="1"/>
            <a:r>
              <a:rPr lang="en-US" sz="1600">
                <a:solidFill>
                  <a:schemeClr val="bg1">
                    <a:lumMod val="95000"/>
                  </a:schemeClr>
                </a:solidFill>
                <a:latin typeface="Bell MT" panose="02020503060305020303" pitchFamily="18" charset="0"/>
              </a:rPr>
              <a:t>Organization of Petroleum Exporting Countries (OPEC)-1960</a:t>
            </a:r>
          </a:p>
          <a:p>
            <a:pPr lvl="2"/>
            <a:r>
              <a:rPr lang="en-US" sz="1050">
                <a:solidFill>
                  <a:schemeClr val="bg1">
                    <a:lumMod val="95000"/>
                  </a:schemeClr>
                </a:solidFill>
                <a:latin typeface="Bell MT" panose="02020503060305020303" pitchFamily="18" charset="0"/>
              </a:rPr>
              <a:t>Mostly Arab and Muslim members</a:t>
            </a:r>
          </a:p>
          <a:p>
            <a:pPr lvl="2"/>
            <a:r>
              <a:rPr lang="en-US" sz="1050">
                <a:solidFill>
                  <a:schemeClr val="bg1">
                    <a:lumMod val="95000"/>
                  </a:schemeClr>
                </a:solidFill>
                <a:latin typeface="Bell MT" panose="02020503060305020303" pitchFamily="18" charset="0"/>
              </a:rPr>
              <a:t>Established in 1960 to control oil prices</a:t>
            </a:r>
          </a:p>
          <a:p>
            <a:pPr lvl="2"/>
            <a:r>
              <a:rPr lang="en-US" sz="1050">
                <a:solidFill>
                  <a:schemeClr val="bg1">
                    <a:lumMod val="95000"/>
                  </a:schemeClr>
                </a:solidFill>
                <a:latin typeface="Bell MT" panose="02020503060305020303" pitchFamily="18" charset="0"/>
              </a:rPr>
              <a:t>Post Arab-Israeli War of 1973, OPEC placed an embargo on oil to United States, due to alliance with Israel</a:t>
            </a:r>
          </a:p>
          <a:p>
            <a:r>
              <a:rPr lang="en-US" sz="2000">
                <a:solidFill>
                  <a:schemeClr val="bg1">
                    <a:lumMod val="95000"/>
                  </a:schemeClr>
                </a:solidFill>
                <a:latin typeface="Bell MT" panose="02020503060305020303" pitchFamily="18" charset="0"/>
              </a:rPr>
              <a:t>Global Problems: Economic Inequities and Labor Servitude</a:t>
            </a:r>
          </a:p>
          <a:p>
            <a:pPr lvl="1"/>
            <a:r>
              <a:rPr lang="en-US" sz="1600">
                <a:solidFill>
                  <a:schemeClr val="bg1">
                    <a:lumMod val="95000"/>
                  </a:schemeClr>
                </a:solidFill>
                <a:latin typeface="Bell MT" panose="02020503060305020303" pitchFamily="18" charset="0"/>
              </a:rPr>
              <a:t>Unemployment rate of 30%</a:t>
            </a:r>
          </a:p>
          <a:p>
            <a:pPr lvl="1"/>
            <a:r>
              <a:rPr lang="en-US" sz="1600">
                <a:solidFill>
                  <a:schemeClr val="bg1">
                    <a:lumMod val="95000"/>
                  </a:schemeClr>
                </a:solidFill>
                <a:latin typeface="Bell MT" panose="02020503060305020303" pitchFamily="18" charset="0"/>
              </a:rPr>
              <a:t>Causes of poverty</a:t>
            </a:r>
          </a:p>
          <a:p>
            <a:pPr lvl="2"/>
            <a:r>
              <a:rPr lang="en-US" sz="1200">
                <a:solidFill>
                  <a:schemeClr val="bg1">
                    <a:lumMod val="95000"/>
                  </a:schemeClr>
                </a:solidFill>
                <a:latin typeface="Bell MT" panose="02020503060305020303" pitchFamily="18" charset="0"/>
              </a:rPr>
              <a:t>Resources distribution and access</a:t>
            </a:r>
          </a:p>
          <a:p>
            <a:pPr lvl="2"/>
            <a:r>
              <a:rPr lang="en-US" sz="1200">
                <a:solidFill>
                  <a:schemeClr val="bg1">
                    <a:lumMod val="95000"/>
                  </a:schemeClr>
                </a:solidFill>
                <a:latin typeface="Bell MT" panose="02020503060305020303" pitchFamily="18" charset="0"/>
              </a:rPr>
              <a:t>Income opportunities limited</a:t>
            </a:r>
          </a:p>
          <a:p>
            <a:pPr lvl="2"/>
            <a:r>
              <a:rPr lang="en-US" sz="1200">
                <a:solidFill>
                  <a:schemeClr val="bg1">
                    <a:lumMod val="95000"/>
                  </a:schemeClr>
                </a:solidFill>
                <a:latin typeface="Bell MT" panose="02020503060305020303" pitchFamily="18" charset="0"/>
              </a:rPr>
              <a:t>Education opportunities limited</a:t>
            </a:r>
          </a:p>
          <a:p>
            <a:pPr lvl="1"/>
            <a:r>
              <a:rPr lang="en-US" sz="1600">
                <a:solidFill>
                  <a:schemeClr val="bg1">
                    <a:lumMod val="95000"/>
                  </a:schemeClr>
                </a:solidFill>
                <a:latin typeface="Bell MT" panose="02020503060305020303" pitchFamily="18" charset="0"/>
              </a:rPr>
              <a:t>Forced labor</a:t>
            </a:r>
          </a:p>
          <a:p>
            <a:pPr lvl="2"/>
            <a:r>
              <a:rPr lang="en-US" sz="1200">
                <a:solidFill>
                  <a:schemeClr val="bg1">
                    <a:lumMod val="95000"/>
                  </a:schemeClr>
                </a:solidFill>
                <a:latin typeface="Bell MT" panose="02020503060305020303" pitchFamily="18" charset="0"/>
              </a:rPr>
              <a:t>Slavery abolished worldwide in 1960s</a:t>
            </a:r>
          </a:p>
          <a:p>
            <a:pPr lvl="2"/>
            <a:r>
              <a:rPr lang="en-US" sz="1200">
                <a:solidFill>
                  <a:schemeClr val="bg1">
                    <a:lumMod val="95000"/>
                  </a:schemeClr>
                </a:solidFill>
                <a:latin typeface="Bell MT" panose="02020503060305020303" pitchFamily="18" charset="0"/>
              </a:rPr>
              <a:t>Slavery still exists</a:t>
            </a:r>
          </a:p>
        </p:txBody>
      </p:sp>
    </p:spTree>
    <p:extLst>
      <p:ext uri="{BB962C8B-B14F-4D97-AF65-F5344CB8AC3E}">
        <p14:creationId xmlns:p14="http://schemas.microsoft.com/office/powerpoint/2010/main" val="1344444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1500">
                <a:solidFill>
                  <a:schemeClr val="bg1"/>
                </a:solidFill>
                <a:latin typeface="Bodoni MT Poster Compressed" panose="02070706080601050204" pitchFamily="18" charset="0"/>
              </a:rPr>
              <a:t>Economical</a:t>
            </a:r>
          </a:p>
        </p:txBody>
      </p:sp>
      <p:sp>
        <p:nvSpPr>
          <p:cNvPr id="3" name="Content Placeholder 2"/>
          <p:cNvSpPr>
            <a:spLocks noGrp="1"/>
          </p:cNvSpPr>
          <p:nvPr>
            <p:ph idx="1"/>
          </p:nvPr>
        </p:nvSpPr>
        <p:spPr>
          <a:xfrm>
            <a:off x="838200" y="1825624"/>
            <a:ext cx="10515600" cy="4499761"/>
          </a:xfrm>
        </p:spPr>
        <p:txBody>
          <a:bodyPr>
            <a:normAutofit/>
          </a:bodyPr>
          <a:lstStyle/>
          <a:p>
            <a:r>
              <a:rPr lang="en-US" sz="2000">
                <a:solidFill>
                  <a:schemeClr val="bg1">
                    <a:lumMod val="95000"/>
                  </a:schemeClr>
                </a:solidFill>
                <a:latin typeface="Bell MT" panose="02020503060305020303" pitchFamily="18" charset="0"/>
              </a:rPr>
              <a:t>Financial Organization</a:t>
            </a:r>
          </a:p>
          <a:p>
            <a:pPr lvl="1"/>
            <a:r>
              <a:rPr lang="en-US" sz="1600">
                <a:solidFill>
                  <a:schemeClr val="bg1">
                    <a:lumMod val="95000"/>
                  </a:schemeClr>
                </a:solidFill>
                <a:latin typeface="Bell MT" panose="02020503060305020303" pitchFamily="18" charset="0"/>
              </a:rPr>
              <a:t>IMF-an organization of 183 countries, goal of promoting cooperation and exchange between nations and to aid the growth of international trade</a:t>
            </a:r>
          </a:p>
          <a:p>
            <a:pPr lvl="1"/>
            <a:r>
              <a:rPr lang="en-US" sz="1600">
                <a:solidFill>
                  <a:schemeClr val="bg1">
                    <a:lumMod val="95000"/>
                  </a:schemeClr>
                </a:solidFill>
                <a:latin typeface="Bell MT" panose="02020503060305020303" pitchFamily="18" charset="0"/>
              </a:rPr>
              <a:t>World Bank-agency of the UN that makes loans to countries for economy, trade promotion, and debt consolidation</a:t>
            </a:r>
          </a:p>
          <a:p>
            <a:pPr lvl="1"/>
            <a:r>
              <a:rPr lang="en-US" sz="1600">
                <a:solidFill>
                  <a:schemeClr val="bg1">
                    <a:lumMod val="95000"/>
                  </a:schemeClr>
                </a:solidFill>
                <a:latin typeface="Bell MT" panose="02020503060305020303" pitchFamily="18" charset="0"/>
              </a:rPr>
              <a:t>WTO-international organization derived form the General Agreement on </a:t>
            </a:r>
            <a:r>
              <a:rPr lang="en-US" sz="1600" err="1">
                <a:solidFill>
                  <a:schemeClr val="bg1">
                    <a:lumMod val="95000"/>
                  </a:schemeClr>
                </a:solidFill>
                <a:latin typeface="Bell MT" panose="02020503060305020303" pitchFamily="18" charset="0"/>
              </a:rPr>
              <a:t>Tarrifs</a:t>
            </a:r>
            <a:r>
              <a:rPr lang="en-US" sz="1600">
                <a:solidFill>
                  <a:schemeClr val="bg1">
                    <a:lumMod val="95000"/>
                  </a:schemeClr>
                </a:solidFill>
                <a:latin typeface="Bell MT" panose="02020503060305020303" pitchFamily="18" charset="0"/>
              </a:rPr>
              <a:t> and Trade (GATT), promotes free trade</a:t>
            </a:r>
          </a:p>
        </p:txBody>
      </p:sp>
    </p:spTree>
    <p:extLst>
      <p:ext uri="{BB962C8B-B14F-4D97-AF65-F5344CB8AC3E}">
        <p14:creationId xmlns:p14="http://schemas.microsoft.com/office/powerpoint/2010/main" val="2189773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5623" y="2337209"/>
            <a:ext cx="9144000" cy="2387600"/>
          </a:xfrm>
        </p:spPr>
        <p:txBody>
          <a:bodyPr>
            <a:noAutofit/>
          </a:bodyPr>
          <a:lstStyle/>
          <a:p>
            <a:r>
              <a:rPr lang="en-US" sz="19900">
                <a:solidFill>
                  <a:schemeClr val="bg1"/>
                </a:solidFill>
                <a:latin typeface="Bodoni MT Poster Compressed" panose="02070706080601050204" pitchFamily="18" charset="0"/>
              </a:rPr>
              <a:t>Art</a:t>
            </a:r>
          </a:p>
        </p:txBody>
      </p:sp>
    </p:spTree>
    <p:extLst>
      <p:ext uri="{BB962C8B-B14F-4D97-AF65-F5344CB8AC3E}">
        <p14:creationId xmlns:p14="http://schemas.microsoft.com/office/powerpoint/2010/main" val="1384073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1500">
                <a:solidFill>
                  <a:schemeClr val="bg1"/>
                </a:solidFill>
                <a:latin typeface="Bodoni MT Poster Compressed" panose="02070706080601050204" pitchFamily="18" charset="0"/>
              </a:rPr>
              <a:t>Darkytown</a:t>
            </a:r>
            <a:r>
              <a:rPr lang="en-US" sz="11500">
                <a:solidFill>
                  <a:schemeClr val="bg1">
                    <a:lumMod val="95000"/>
                  </a:schemeClr>
                </a:solidFill>
                <a:latin typeface="Bodoni MT Poster Compressed" panose="02070706080601050204" pitchFamily="18" charset="0"/>
              </a:rPr>
              <a:t> Rebellion</a:t>
            </a:r>
          </a:p>
        </p:txBody>
      </p:sp>
      <p:sp>
        <p:nvSpPr>
          <p:cNvPr id="3" name="Text Placeholder 2"/>
          <p:cNvSpPr>
            <a:spLocks noGrp="1"/>
          </p:cNvSpPr>
          <p:nvPr>
            <p:ph type="body" idx="1"/>
          </p:nvPr>
        </p:nvSpPr>
        <p:spPr>
          <a:xfrm>
            <a:off x="839788" y="1681163"/>
            <a:ext cx="10515600" cy="823912"/>
          </a:xfrm>
        </p:spPr>
        <p:txBody>
          <a:bodyPr>
            <a:normAutofit/>
          </a:bodyPr>
          <a:lstStyle/>
          <a:p>
            <a:r>
              <a:rPr lang="en-US">
                <a:solidFill>
                  <a:schemeClr val="bg1"/>
                </a:solidFill>
                <a:latin typeface="Bell MT" panose="02020503060305020303" pitchFamily="18" charset="0"/>
              </a:rPr>
              <a:t>Kara Walker. 2001. located in Musee d’art moderne Grand-Duc Jean, Luxembourg. made out of cut paper and uses a wall projection</a:t>
            </a:r>
          </a:p>
        </p:txBody>
      </p:sp>
      <p:sp>
        <p:nvSpPr>
          <p:cNvPr id="4" name="Content Placeholder 3"/>
          <p:cNvSpPr>
            <a:spLocks noGrp="1"/>
          </p:cNvSpPr>
          <p:nvPr>
            <p:ph sz="half" idx="2"/>
          </p:nvPr>
        </p:nvSpPr>
        <p:spPr>
          <a:xfrm>
            <a:off x="839788" y="2505075"/>
            <a:ext cx="5787255" cy="3684588"/>
          </a:xfrm>
        </p:spPr>
        <p:txBody>
          <a:bodyPr>
            <a:normAutofit fontScale="25000" lnSpcReduction="20000"/>
          </a:bodyPr>
          <a:lstStyle/>
          <a:p>
            <a:r>
              <a:rPr lang="en-US" sz="6400">
                <a:solidFill>
                  <a:schemeClr val="bg1">
                    <a:lumMod val="95000"/>
                  </a:schemeClr>
                </a:solidFill>
                <a:latin typeface="Bell MT" panose="02020503060305020303" pitchFamily="18" charset="0"/>
              </a:rPr>
              <a:t>Darkytown Rebellion depicts black silhouettes on a white wall with a colorful projection on it. </a:t>
            </a:r>
          </a:p>
          <a:p>
            <a:r>
              <a:rPr lang="en-US" sz="6400">
                <a:solidFill>
                  <a:schemeClr val="bg1">
                    <a:lumMod val="95000"/>
                  </a:schemeClr>
                </a:solidFill>
                <a:latin typeface="Bell MT" panose="02020503060305020303" pitchFamily="18" charset="0"/>
              </a:rPr>
              <a:t>The silhouettes are distinct and have sharp defined lines.</a:t>
            </a:r>
          </a:p>
          <a:p>
            <a:r>
              <a:rPr lang="en-US" sz="6400">
                <a:solidFill>
                  <a:schemeClr val="bg1">
                    <a:lumMod val="95000"/>
                  </a:schemeClr>
                </a:solidFill>
                <a:latin typeface="Bell MT" panose="02020503060305020303" pitchFamily="18" charset="0"/>
              </a:rPr>
              <a:t>The images are violent and nightmare-like</a:t>
            </a:r>
          </a:p>
          <a:p>
            <a:r>
              <a:rPr lang="en-US" sz="6400">
                <a:solidFill>
                  <a:schemeClr val="bg1">
                    <a:lumMod val="95000"/>
                  </a:schemeClr>
                </a:solidFill>
                <a:latin typeface="Bell MT" panose="02020503060305020303" pitchFamily="18" charset="0"/>
              </a:rPr>
              <a:t>The projection casts a shadow on anyone who walks by. This makes them look like they’re apart of the art.</a:t>
            </a:r>
          </a:p>
          <a:p>
            <a:r>
              <a:rPr lang="en-US" sz="6400">
                <a:solidFill>
                  <a:schemeClr val="bg1">
                    <a:lumMod val="95000"/>
                  </a:schemeClr>
                </a:solidFill>
                <a:latin typeface="Bell MT" panose="02020503060305020303" pitchFamily="18" charset="0"/>
              </a:rPr>
              <a:t>There aren't any distinguishing characteristics of the bodies. This eliminates age, gender, and race. With the removal of these traits, people can see the art for what it is.</a:t>
            </a:r>
          </a:p>
          <a:p>
            <a:r>
              <a:rPr lang="en-US" sz="6400">
                <a:solidFill>
                  <a:schemeClr val="bg1">
                    <a:lumMod val="95000"/>
                  </a:schemeClr>
                </a:solidFill>
                <a:latin typeface="Bell MT" panose="02020503060305020303" pitchFamily="18" charset="0"/>
              </a:rPr>
              <a:t>This piece is meant to reflect the south during slavery.</a:t>
            </a:r>
          </a:p>
          <a:p>
            <a:r>
              <a:rPr lang="en-US" sz="6400">
                <a:solidFill>
                  <a:schemeClr val="bg1">
                    <a:lumMod val="95000"/>
                  </a:schemeClr>
                </a:solidFill>
                <a:latin typeface="Bell MT" panose="02020503060305020303" pitchFamily="18" charset="0"/>
              </a:rPr>
              <a:t>It also shows the stereotypes put on African Americans.</a:t>
            </a:r>
          </a:p>
          <a:p>
            <a:r>
              <a:rPr lang="en-US" sz="6400">
                <a:solidFill>
                  <a:schemeClr val="bg1">
                    <a:lumMod val="95000"/>
                  </a:schemeClr>
                </a:solidFill>
                <a:latin typeface="Bell MT" panose="02020503060305020303" pitchFamily="18" charset="0"/>
              </a:rPr>
              <a:t>The eliminations of race and gender shows that people need to judge people for who they are not by what they look like.</a:t>
            </a:r>
          </a:p>
          <a:p>
            <a:r>
              <a:rPr lang="en-US" sz="6400">
                <a:solidFill>
                  <a:schemeClr val="bg1">
                    <a:lumMod val="95000"/>
                  </a:schemeClr>
                </a:solidFill>
                <a:latin typeface="Bell MT" panose="02020503060305020303" pitchFamily="18" charset="0"/>
              </a:rPr>
              <a:t>About the artist: Kara Walker is an African American artist who became famous because of her paper silhouettes and her common themes of gender and racial stereotypes. </a:t>
            </a:r>
          </a:p>
          <a:p>
            <a:endParaRPr lang="en-US" sz="2000">
              <a:solidFill>
                <a:schemeClr val="bg1">
                  <a:lumMod val="95000"/>
                </a:schemeClr>
              </a:solidFill>
              <a:latin typeface="Bell MT" panose="02020503060305020303" pitchFamily="18" charset="0"/>
            </a:endParaRPr>
          </a:p>
        </p:txBody>
      </p:sp>
      <p:pic>
        <p:nvPicPr>
          <p:cNvPr id="3074" name="Picture 2" descr="See the source image"/>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6774191" y="2735679"/>
            <a:ext cx="4578021" cy="32641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5754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1500">
                <a:solidFill>
                  <a:schemeClr val="bg1"/>
                </a:solidFill>
                <a:latin typeface="Bodoni MT Poster Compressed" panose="02070706080601050204" pitchFamily="18" charset="0"/>
              </a:rPr>
              <a:t>Shibboleth</a:t>
            </a:r>
          </a:p>
        </p:txBody>
      </p:sp>
      <p:sp>
        <p:nvSpPr>
          <p:cNvPr id="3" name="Text Placeholder 2"/>
          <p:cNvSpPr>
            <a:spLocks noGrp="1"/>
          </p:cNvSpPr>
          <p:nvPr>
            <p:ph type="body" idx="1"/>
          </p:nvPr>
        </p:nvSpPr>
        <p:spPr>
          <a:xfrm>
            <a:off x="839788" y="1681163"/>
            <a:ext cx="6428278" cy="823912"/>
          </a:xfrm>
        </p:spPr>
        <p:txBody>
          <a:bodyPr>
            <a:normAutofit fontScale="92500"/>
          </a:bodyPr>
          <a:lstStyle/>
          <a:p>
            <a:r>
              <a:rPr lang="en-US">
                <a:solidFill>
                  <a:schemeClr val="bg1"/>
                </a:solidFill>
                <a:latin typeface="Bell MT" panose="02020503060305020303" pitchFamily="18" charset="0"/>
              </a:rPr>
              <a:t>Doris Salcedo. 2007-2008 C.E. Installation. Tate Modern museum in London. Contemporary.</a:t>
            </a:r>
          </a:p>
        </p:txBody>
      </p:sp>
      <p:sp>
        <p:nvSpPr>
          <p:cNvPr id="4" name="Content Placeholder 3"/>
          <p:cNvSpPr>
            <a:spLocks noGrp="1"/>
          </p:cNvSpPr>
          <p:nvPr>
            <p:ph sz="half" idx="2"/>
          </p:nvPr>
        </p:nvSpPr>
        <p:spPr>
          <a:xfrm>
            <a:off x="839788" y="2505075"/>
            <a:ext cx="6428278" cy="3684588"/>
          </a:xfrm>
        </p:spPr>
        <p:txBody>
          <a:bodyPr>
            <a:normAutofit/>
          </a:bodyPr>
          <a:lstStyle/>
          <a:p>
            <a:r>
              <a:rPr lang="en-US" sz="2000">
                <a:solidFill>
                  <a:schemeClr val="bg1">
                    <a:lumMod val="95000"/>
                  </a:schemeClr>
                </a:solidFill>
                <a:latin typeface="Bell MT" panose="02020503060305020303" pitchFamily="18" charset="0"/>
              </a:rPr>
              <a:t>Shibboleth is the 8</a:t>
            </a:r>
            <a:r>
              <a:rPr lang="en-US" sz="2000" baseline="30000">
                <a:solidFill>
                  <a:schemeClr val="bg1">
                    <a:lumMod val="95000"/>
                  </a:schemeClr>
                </a:solidFill>
                <a:latin typeface="Bell MT" panose="02020503060305020303" pitchFamily="18" charset="0"/>
              </a:rPr>
              <a:t>th</a:t>
            </a:r>
            <a:r>
              <a:rPr lang="en-US" sz="2000">
                <a:solidFill>
                  <a:schemeClr val="bg1">
                    <a:lumMod val="95000"/>
                  </a:schemeClr>
                </a:solidFill>
                <a:latin typeface="Bell MT" panose="02020503060305020303" pitchFamily="18" charset="0"/>
              </a:rPr>
              <a:t> commission in the “Unilever Series”</a:t>
            </a:r>
          </a:p>
          <a:p>
            <a:r>
              <a:rPr lang="en-US" sz="2000">
                <a:solidFill>
                  <a:schemeClr val="bg1">
                    <a:lumMod val="95000"/>
                  </a:schemeClr>
                </a:solidFill>
                <a:latin typeface="Bell MT" panose="02020503060305020303" pitchFamily="18" charset="0"/>
              </a:rPr>
              <a:t>It begins as a hairline crack, widens to a few inches, and becomes as deep as two feet</a:t>
            </a:r>
          </a:p>
          <a:p>
            <a:r>
              <a:rPr lang="en-US" sz="2000">
                <a:solidFill>
                  <a:schemeClr val="bg1">
                    <a:lumMod val="95000"/>
                  </a:schemeClr>
                </a:solidFill>
                <a:latin typeface="Bell MT" panose="02020503060305020303" pitchFamily="18" charset="0"/>
              </a:rPr>
              <a:t>The crack is 548 feet long</a:t>
            </a:r>
          </a:p>
          <a:p>
            <a:r>
              <a:rPr lang="en-US" sz="2000">
                <a:solidFill>
                  <a:schemeClr val="bg1">
                    <a:lumMod val="95000"/>
                  </a:schemeClr>
                </a:solidFill>
                <a:latin typeface="Bell MT" panose="02020503060305020303" pitchFamily="18" charset="0"/>
              </a:rPr>
              <a:t>It was made by opening up the floor and inserting a cast from a Colombian rock face</a:t>
            </a:r>
          </a:p>
        </p:txBody>
      </p:sp>
      <p:pic>
        <p:nvPicPr>
          <p:cNvPr id="7" name="Content Placeholder 6" descr="A group of people walking in the snow&#10;&#10;Description generated with very high confidence">
            <a:extLst>
              <a:ext uri="{FF2B5EF4-FFF2-40B4-BE49-F238E27FC236}">
                <a16:creationId xmlns:a16="http://schemas.microsoft.com/office/drawing/2014/main" id="{6D315794-5F58-437D-B639-3B292344FECA}"/>
              </a:ext>
            </a:extLst>
          </p:cNvPr>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7609364" y="958473"/>
            <a:ext cx="3742848" cy="4941053"/>
          </a:xfrm>
        </p:spPr>
      </p:pic>
    </p:spTree>
    <p:extLst>
      <p:ext uri="{BB962C8B-B14F-4D97-AF65-F5344CB8AC3E}">
        <p14:creationId xmlns:p14="http://schemas.microsoft.com/office/powerpoint/2010/main" val="3597271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1500">
                <a:solidFill>
                  <a:schemeClr val="bg1"/>
                </a:solidFill>
                <a:latin typeface="Bodoni MT Poster Compressed" panose="02070706080601050204" pitchFamily="18" charset="0"/>
              </a:rPr>
              <a:t>Social</a:t>
            </a:r>
          </a:p>
        </p:txBody>
      </p:sp>
      <p:sp>
        <p:nvSpPr>
          <p:cNvPr id="3" name="Content Placeholder 2"/>
          <p:cNvSpPr>
            <a:spLocks noGrp="1"/>
          </p:cNvSpPr>
          <p:nvPr>
            <p:ph idx="1"/>
          </p:nvPr>
        </p:nvSpPr>
        <p:spPr/>
        <p:txBody>
          <a:bodyPr vert="horz" lIns="91440" tIns="45720" rIns="91440" bIns="45720" rtlCol="0" anchor="t">
            <a:normAutofit fontScale="92500"/>
          </a:bodyPr>
          <a:lstStyle/>
          <a:p>
            <a:r>
              <a:rPr lang="en-US" sz="2200">
                <a:solidFill>
                  <a:schemeClr val="bg1">
                    <a:lumMod val="95000"/>
                  </a:schemeClr>
                </a:solidFill>
                <a:latin typeface="Bell MT" panose="02020503060305020303" pitchFamily="18" charset="0"/>
              </a:rPr>
              <a:t>Cheap labor and relaxed, or lack of, labor laws in countries such as Mexico brought about other countries building factories in said countries, but then distributing them in their own countries</a:t>
            </a:r>
          </a:p>
          <a:p>
            <a:pPr lvl="1"/>
            <a:r>
              <a:rPr lang="en-US" sz="1800">
                <a:solidFill>
                  <a:schemeClr val="bg1">
                    <a:lumMod val="95000"/>
                  </a:schemeClr>
                </a:solidFill>
                <a:latin typeface="Bell MT" panose="02020503060305020303" pitchFamily="18" charset="0"/>
              </a:rPr>
              <a:t>Harsh working environments</a:t>
            </a:r>
          </a:p>
          <a:p>
            <a:pPr lvl="1"/>
            <a:r>
              <a:rPr lang="en-US" sz="1800">
                <a:solidFill>
                  <a:schemeClr val="bg1">
                    <a:lumMod val="95000"/>
                  </a:schemeClr>
                </a:solidFill>
                <a:latin typeface="Bell MT" panose="02020503060305020303" pitchFamily="18" charset="0"/>
              </a:rPr>
              <a:t>Many of these workers were women and some children as well</a:t>
            </a:r>
          </a:p>
          <a:p>
            <a:pPr lvl="1"/>
            <a:r>
              <a:rPr lang="en-US" sz="1800">
                <a:solidFill>
                  <a:schemeClr val="bg1">
                    <a:lumMod val="95000"/>
                  </a:schemeClr>
                </a:solidFill>
                <a:latin typeface="Bell MT" panose="02020503060305020303" pitchFamily="18" charset="0"/>
              </a:rPr>
              <a:t>Rates of child labor rise in south and southeast Asia, but are </a:t>
            </a:r>
            <a:r>
              <a:rPr lang="en-US" sz="1800" err="1">
                <a:solidFill>
                  <a:schemeClr val="bg1">
                    <a:lumMod val="95000"/>
                  </a:schemeClr>
                </a:solidFill>
                <a:latin typeface="Bell MT" panose="02020503060305020303" pitchFamily="18" charset="0"/>
              </a:rPr>
              <a:t>graually</a:t>
            </a:r>
            <a:r>
              <a:rPr lang="en-US" sz="1800">
                <a:solidFill>
                  <a:schemeClr val="bg1">
                    <a:lumMod val="95000"/>
                  </a:schemeClr>
                </a:solidFill>
                <a:latin typeface="Bell MT" panose="02020503060305020303" pitchFamily="18" charset="0"/>
              </a:rPr>
              <a:t> diminishing in other areas of the world</a:t>
            </a:r>
          </a:p>
          <a:p>
            <a:r>
              <a:rPr lang="en-US" sz="2200">
                <a:solidFill>
                  <a:schemeClr val="bg1">
                    <a:lumMod val="95000"/>
                  </a:schemeClr>
                </a:solidFill>
                <a:latin typeface="Bell MT" panose="02020503060305020303" pitchFamily="18" charset="0"/>
              </a:rPr>
              <a:t>Gaps between the poor and those with more money widen</a:t>
            </a:r>
          </a:p>
          <a:p>
            <a:r>
              <a:rPr lang="en-US" sz="2200">
                <a:solidFill>
                  <a:schemeClr val="bg1">
                    <a:lumMod val="95000"/>
                  </a:schemeClr>
                </a:solidFill>
                <a:latin typeface="Bell MT" panose="02020503060305020303" pitchFamily="18" charset="0"/>
              </a:rPr>
              <a:t>Growing middle class in Latin America, India, and China</a:t>
            </a:r>
          </a:p>
          <a:p>
            <a:r>
              <a:rPr lang="en-US" sz="2200">
                <a:solidFill>
                  <a:schemeClr val="bg1">
                    <a:lumMod val="95000"/>
                  </a:schemeClr>
                </a:solidFill>
                <a:latin typeface="Bell MT" panose="02020503060305020303" pitchFamily="18" charset="0"/>
              </a:rPr>
              <a:t>Urban slums and exploited labor increases</a:t>
            </a:r>
          </a:p>
          <a:p>
            <a:r>
              <a:rPr lang="en-US" sz="2200">
                <a:solidFill>
                  <a:schemeClr val="bg1">
                    <a:lumMod val="95000"/>
                  </a:schemeClr>
                </a:solidFill>
                <a:latin typeface="Bell MT" panose="02020503060305020303" pitchFamily="18" charset="0"/>
              </a:rPr>
              <a:t>Slowly growing populations in industrial countries, but rapidly growing populations in Latin America, Africa, and parts of Asia; some areas, including Italy, Greece and Japan, had almost no internal population growth by the 1990s-led to new labor needs, particularly at lower skill levels. These needs were met using immigration</a:t>
            </a:r>
          </a:p>
        </p:txBody>
      </p:sp>
    </p:spTree>
    <p:extLst>
      <p:ext uri="{BB962C8B-B14F-4D97-AF65-F5344CB8AC3E}">
        <p14:creationId xmlns:p14="http://schemas.microsoft.com/office/powerpoint/2010/main" val="2625973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1500">
                <a:solidFill>
                  <a:schemeClr val="bg1"/>
                </a:solidFill>
                <a:latin typeface="Bodoni MT Poster Compressed" panose="02070706080601050204" pitchFamily="18" charset="0"/>
              </a:rPr>
              <a:t>Shibboleth</a:t>
            </a:r>
          </a:p>
        </p:txBody>
      </p:sp>
      <p:sp>
        <p:nvSpPr>
          <p:cNvPr id="3" name="Text Placeholder 2"/>
          <p:cNvSpPr>
            <a:spLocks noGrp="1"/>
          </p:cNvSpPr>
          <p:nvPr>
            <p:ph type="body" idx="1"/>
          </p:nvPr>
        </p:nvSpPr>
        <p:spPr>
          <a:xfrm>
            <a:off x="839788" y="1681163"/>
            <a:ext cx="6428278" cy="823912"/>
          </a:xfrm>
        </p:spPr>
        <p:txBody>
          <a:bodyPr>
            <a:normAutofit fontScale="92500"/>
          </a:bodyPr>
          <a:lstStyle/>
          <a:p>
            <a:r>
              <a:rPr lang="en-US">
                <a:solidFill>
                  <a:schemeClr val="bg1"/>
                </a:solidFill>
                <a:latin typeface="Bell MT" panose="02020503060305020303" pitchFamily="18" charset="0"/>
              </a:rPr>
              <a:t>Doris Salcedo. 2007-2008 C.E. Installation. Tate Modern museum in London. Contemporary.</a:t>
            </a:r>
          </a:p>
        </p:txBody>
      </p:sp>
      <p:sp>
        <p:nvSpPr>
          <p:cNvPr id="4" name="Content Placeholder 3"/>
          <p:cNvSpPr>
            <a:spLocks noGrp="1"/>
          </p:cNvSpPr>
          <p:nvPr>
            <p:ph sz="half" idx="2"/>
          </p:nvPr>
        </p:nvSpPr>
        <p:spPr>
          <a:xfrm>
            <a:off x="839788" y="2505075"/>
            <a:ext cx="6428278" cy="3684588"/>
          </a:xfrm>
        </p:spPr>
        <p:txBody>
          <a:bodyPr>
            <a:normAutofit/>
          </a:bodyPr>
          <a:lstStyle/>
          <a:p>
            <a:r>
              <a:rPr lang="en-US" sz="2000">
                <a:solidFill>
                  <a:schemeClr val="bg1">
                    <a:lumMod val="95000"/>
                  </a:schemeClr>
                </a:solidFill>
                <a:latin typeface="Bell MT" panose="02020503060305020303" pitchFamily="18" charset="0"/>
              </a:rPr>
              <a:t>The definition of a shibboleth is a custom, phrase, or use of language that tests the belonging of a specific social class or group, excluding those who do not fit the requirements of the group</a:t>
            </a:r>
          </a:p>
          <a:p>
            <a:r>
              <a:rPr lang="en-US" sz="2000">
                <a:solidFill>
                  <a:schemeClr val="bg1">
                    <a:lumMod val="95000"/>
                  </a:schemeClr>
                </a:solidFill>
                <a:latin typeface="Bell MT" panose="02020503060305020303" pitchFamily="18" charset="0"/>
              </a:rPr>
              <a:t>For example, in World War II, American soldiers in the Pacific Islands used the word lollapalooza to distinguish the Japanese enemy soldiers because they were unable to pronounce the word correctly</a:t>
            </a:r>
          </a:p>
        </p:txBody>
      </p:sp>
      <p:pic>
        <p:nvPicPr>
          <p:cNvPr id="9" name="Content Placeholder 8" descr="A group of people standing next to a platform&#10;&#10;Description generated with very high confidence">
            <a:extLst>
              <a:ext uri="{FF2B5EF4-FFF2-40B4-BE49-F238E27FC236}">
                <a16:creationId xmlns:a16="http://schemas.microsoft.com/office/drawing/2014/main" id="{E67C932B-CFA1-427E-AC85-FA852F6ED6F8}"/>
              </a:ext>
            </a:extLst>
          </p:cNvPr>
          <p:cNvPicPr>
            <a:picLocks noGrp="1" noChangeAspect="1"/>
          </p:cNvPicPr>
          <p:nvPr>
            <p:ph sz="quarter" idx="4"/>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7820488" y="1041377"/>
            <a:ext cx="3531724" cy="5148286"/>
          </a:xfrm>
        </p:spPr>
      </p:pic>
    </p:spTree>
    <p:extLst>
      <p:ext uri="{BB962C8B-B14F-4D97-AF65-F5344CB8AC3E}">
        <p14:creationId xmlns:p14="http://schemas.microsoft.com/office/powerpoint/2010/main" val="21458864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1500">
                <a:solidFill>
                  <a:schemeClr val="bg1"/>
                </a:solidFill>
                <a:latin typeface="Bodoni MT Poster Compressed" panose="02070706080601050204" pitchFamily="18" charset="0"/>
              </a:rPr>
              <a:t>Shibboleth</a:t>
            </a:r>
          </a:p>
        </p:txBody>
      </p:sp>
      <p:sp>
        <p:nvSpPr>
          <p:cNvPr id="3" name="Text Placeholder 2"/>
          <p:cNvSpPr>
            <a:spLocks noGrp="1"/>
          </p:cNvSpPr>
          <p:nvPr>
            <p:ph type="body" idx="1"/>
          </p:nvPr>
        </p:nvSpPr>
        <p:spPr>
          <a:xfrm>
            <a:off x="839788" y="1681163"/>
            <a:ext cx="6428278" cy="823912"/>
          </a:xfrm>
        </p:spPr>
        <p:txBody>
          <a:bodyPr>
            <a:normAutofit fontScale="92500"/>
          </a:bodyPr>
          <a:lstStyle/>
          <a:p>
            <a:r>
              <a:rPr lang="en-US">
                <a:solidFill>
                  <a:schemeClr val="bg1"/>
                </a:solidFill>
                <a:latin typeface="Bell MT" panose="02020503060305020303" pitchFamily="18" charset="0"/>
              </a:rPr>
              <a:t>Doris Salcedo. 2007-2008 C.E. Installation. Tate Modern museum in London. Contemporary.</a:t>
            </a:r>
          </a:p>
        </p:txBody>
      </p:sp>
      <p:sp>
        <p:nvSpPr>
          <p:cNvPr id="4" name="Content Placeholder 3"/>
          <p:cNvSpPr>
            <a:spLocks noGrp="1"/>
          </p:cNvSpPr>
          <p:nvPr>
            <p:ph sz="half" idx="2"/>
          </p:nvPr>
        </p:nvSpPr>
        <p:spPr>
          <a:xfrm>
            <a:off x="839788" y="2505075"/>
            <a:ext cx="6428278" cy="3684588"/>
          </a:xfrm>
        </p:spPr>
        <p:txBody>
          <a:bodyPr>
            <a:normAutofit/>
          </a:bodyPr>
          <a:lstStyle/>
          <a:p>
            <a:r>
              <a:rPr lang="en-US" sz="2000">
                <a:solidFill>
                  <a:schemeClr val="bg1">
                    <a:lumMod val="95000"/>
                  </a:schemeClr>
                </a:solidFill>
                <a:latin typeface="Bell MT" panose="02020503060305020303" pitchFamily="18" charset="0"/>
              </a:rPr>
              <a:t>The crack represents the struggles of immigrants coming to other, more developed countries, such as in Western Europe</a:t>
            </a:r>
          </a:p>
          <a:p>
            <a:r>
              <a:rPr lang="en-US" sz="2000">
                <a:solidFill>
                  <a:schemeClr val="bg1">
                    <a:lumMod val="95000"/>
                  </a:schemeClr>
                </a:solidFill>
                <a:latin typeface="Bell MT" panose="02020503060305020303" pitchFamily="18" charset="0"/>
              </a:rPr>
              <a:t>The fine line also represents a border between countries, with sharp, jagged edges to show that the foreigners from lesser developed countries and the natives of the more advanced countries are separated by large, strict characteristics that cannot always be changed, such as color of skin or accent</a:t>
            </a:r>
          </a:p>
        </p:txBody>
      </p:sp>
      <p:pic>
        <p:nvPicPr>
          <p:cNvPr id="8" name="Content Placeholder 7" descr="A group of people walking on a beach&#10;&#10;Description generated with very high confidence">
            <a:extLst>
              <a:ext uri="{FF2B5EF4-FFF2-40B4-BE49-F238E27FC236}">
                <a16:creationId xmlns:a16="http://schemas.microsoft.com/office/drawing/2014/main" id="{015FA72E-B605-4CC3-8EEE-89AF914547C0}"/>
              </a:ext>
            </a:extLst>
          </p:cNvPr>
          <p:cNvPicPr>
            <a:picLocks noGrp="1" noChangeAspect="1"/>
          </p:cNvPicPr>
          <p:nvPr>
            <p:ph sz="quarter" idx="4"/>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7268066" y="3329931"/>
            <a:ext cx="4381500" cy="2628900"/>
          </a:xfrm>
        </p:spPr>
      </p:pic>
    </p:spTree>
    <p:extLst>
      <p:ext uri="{BB962C8B-B14F-4D97-AF65-F5344CB8AC3E}">
        <p14:creationId xmlns:p14="http://schemas.microsoft.com/office/powerpoint/2010/main" val="1972568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1500">
                <a:solidFill>
                  <a:schemeClr val="bg1"/>
                </a:solidFill>
                <a:latin typeface="Bodoni MT Poster Compressed" panose="02070706080601050204" pitchFamily="18" charset="0"/>
              </a:rPr>
              <a:t>Shibboleth</a:t>
            </a:r>
          </a:p>
        </p:txBody>
      </p:sp>
      <p:sp>
        <p:nvSpPr>
          <p:cNvPr id="3" name="Text Placeholder 2"/>
          <p:cNvSpPr>
            <a:spLocks noGrp="1"/>
          </p:cNvSpPr>
          <p:nvPr>
            <p:ph type="body" idx="1"/>
          </p:nvPr>
        </p:nvSpPr>
        <p:spPr>
          <a:xfrm>
            <a:off x="839788" y="1681163"/>
            <a:ext cx="6428278" cy="823912"/>
          </a:xfrm>
        </p:spPr>
        <p:txBody>
          <a:bodyPr>
            <a:normAutofit fontScale="92500"/>
          </a:bodyPr>
          <a:lstStyle/>
          <a:p>
            <a:r>
              <a:rPr lang="en-US">
                <a:solidFill>
                  <a:schemeClr val="bg1"/>
                </a:solidFill>
                <a:latin typeface="Bell MT" panose="02020503060305020303" pitchFamily="18" charset="0"/>
              </a:rPr>
              <a:t>Doris Salcedo. 2007-2008 C.E. Installation. Tate Modern museum in London. Contemporary.</a:t>
            </a:r>
          </a:p>
        </p:txBody>
      </p:sp>
      <p:sp>
        <p:nvSpPr>
          <p:cNvPr id="4" name="Content Placeholder 3"/>
          <p:cNvSpPr>
            <a:spLocks noGrp="1"/>
          </p:cNvSpPr>
          <p:nvPr>
            <p:ph sz="half" idx="2"/>
          </p:nvPr>
        </p:nvSpPr>
        <p:spPr>
          <a:xfrm>
            <a:off x="839788" y="2505075"/>
            <a:ext cx="6428278" cy="3684588"/>
          </a:xfrm>
        </p:spPr>
        <p:txBody>
          <a:bodyPr>
            <a:normAutofit/>
          </a:bodyPr>
          <a:lstStyle/>
          <a:p>
            <a:r>
              <a:rPr lang="en-US" sz="2000">
                <a:solidFill>
                  <a:schemeClr val="bg1">
                    <a:lumMod val="95000"/>
                  </a:schemeClr>
                </a:solidFill>
                <a:latin typeface="Bell MT" panose="02020503060305020303" pitchFamily="18" charset="0"/>
              </a:rPr>
              <a:t>Shibboleth is meant to be viewed walking from one end of the line to the other; however it is not a straight line or very wide, so to see what is inside the crack, viewers must step diagonally as they walk to change their angle to view the wire mesh inside. This makes the statement that if natives of more developed countries were to simply change their perspective and understand the struggles the immigrant have endeavored, they would realize the two groups deserved to be treated equally</a:t>
            </a:r>
          </a:p>
          <a:p>
            <a:r>
              <a:rPr lang="en-US" sz="2000">
                <a:solidFill>
                  <a:schemeClr val="bg1">
                    <a:lumMod val="95000"/>
                  </a:schemeClr>
                </a:solidFill>
                <a:latin typeface="Bell MT" panose="02020503060305020303" pitchFamily="18" charset="0"/>
              </a:rPr>
              <a:t>Doris Salcedo is Colombian artist and used her own experiences with racial discrimination as motivation to create Shibboleth</a:t>
            </a:r>
          </a:p>
        </p:txBody>
      </p:sp>
      <p:pic>
        <p:nvPicPr>
          <p:cNvPr id="8" name="Content Placeholder 7" descr="A picture containing floor, ground, indoor, building&#10;&#10;Description generated with very high confidence">
            <a:extLst>
              <a:ext uri="{FF2B5EF4-FFF2-40B4-BE49-F238E27FC236}">
                <a16:creationId xmlns:a16="http://schemas.microsoft.com/office/drawing/2014/main" id="{EAC85388-2B70-41FE-888E-FD3E2D5C5967}"/>
              </a:ext>
            </a:extLst>
          </p:cNvPr>
          <p:cNvPicPr>
            <a:picLocks noGrp="1" noChangeAspect="1"/>
          </p:cNvPicPr>
          <p:nvPr>
            <p:ph sz="quarter" idx="4"/>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7729979" y="1347024"/>
            <a:ext cx="3622233" cy="4829644"/>
          </a:xfrm>
        </p:spPr>
      </p:pic>
    </p:spTree>
    <p:extLst>
      <p:ext uri="{BB962C8B-B14F-4D97-AF65-F5344CB8AC3E}">
        <p14:creationId xmlns:p14="http://schemas.microsoft.com/office/powerpoint/2010/main" val="10788073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1500" err="1">
                <a:solidFill>
                  <a:schemeClr val="bg1"/>
                </a:solidFill>
                <a:latin typeface="Bodoni MT Poster Compressed" panose="02070706080601050204" pitchFamily="18" charset="0"/>
              </a:rPr>
              <a:t>Kui</a:t>
            </a:r>
            <a:r>
              <a:rPr lang="en-US" sz="11500">
                <a:solidFill>
                  <a:schemeClr val="bg1"/>
                </a:solidFill>
                <a:latin typeface="Bodoni MT Poster Compressed" panose="02070706080601050204" pitchFamily="18" charset="0"/>
              </a:rPr>
              <a:t> Hua </a:t>
            </a:r>
            <a:r>
              <a:rPr lang="en-US" sz="11500" err="1">
                <a:solidFill>
                  <a:schemeClr val="bg1"/>
                </a:solidFill>
                <a:latin typeface="Bodoni MT Poster Compressed" panose="02070706080601050204" pitchFamily="18" charset="0"/>
              </a:rPr>
              <a:t>Zi</a:t>
            </a:r>
            <a:r>
              <a:rPr lang="en-US" sz="11500">
                <a:solidFill>
                  <a:schemeClr val="bg1"/>
                </a:solidFill>
                <a:latin typeface="Bodoni MT Poster Compressed" panose="02070706080601050204" pitchFamily="18" charset="0"/>
              </a:rPr>
              <a:t> </a:t>
            </a:r>
            <a:r>
              <a:rPr lang="en-US" sz="8000">
                <a:solidFill>
                  <a:schemeClr val="bg1"/>
                </a:solidFill>
                <a:latin typeface="Bodoni MT Poster Compressed" panose="02070706080601050204" pitchFamily="18" charset="0"/>
              </a:rPr>
              <a:t>(Sunflower Seeds)</a:t>
            </a:r>
            <a:endParaRPr lang="en-US" sz="11500">
              <a:solidFill>
                <a:schemeClr val="bg1"/>
              </a:solidFill>
              <a:latin typeface="Bodoni MT Poster Compressed" panose="02070706080601050204" pitchFamily="18" charset="0"/>
            </a:endParaRPr>
          </a:p>
        </p:txBody>
      </p:sp>
      <p:sp>
        <p:nvSpPr>
          <p:cNvPr id="3" name="Text Placeholder 2"/>
          <p:cNvSpPr>
            <a:spLocks noGrp="1"/>
          </p:cNvSpPr>
          <p:nvPr>
            <p:ph type="body" idx="1"/>
          </p:nvPr>
        </p:nvSpPr>
        <p:spPr>
          <a:xfrm>
            <a:off x="839788" y="1681163"/>
            <a:ext cx="6861911" cy="823912"/>
          </a:xfrm>
        </p:spPr>
        <p:txBody>
          <a:bodyPr>
            <a:normAutofit fontScale="92500" lnSpcReduction="20000"/>
          </a:bodyPr>
          <a:lstStyle/>
          <a:p>
            <a:r>
              <a:rPr lang="en-US">
                <a:solidFill>
                  <a:schemeClr val="bg1"/>
                </a:solidFill>
                <a:latin typeface="Bell MT" panose="02020503060305020303" pitchFamily="18" charset="0"/>
              </a:rPr>
              <a:t>Ai Weiwei. 2010-2011 C.E. Sculpted and painted porcelain. Tate Modern museum in London. Contemporary</a:t>
            </a:r>
          </a:p>
        </p:txBody>
      </p:sp>
      <p:sp>
        <p:nvSpPr>
          <p:cNvPr id="4" name="Content Placeholder 3"/>
          <p:cNvSpPr>
            <a:spLocks noGrp="1"/>
          </p:cNvSpPr>
          <p:nvPr>
            <p:ph sz="half" idx="2"/>
          </p:nvPr>
        </p:nvSpPr>
        <p:spPr>
          <a:xfrm>
            <a:off x="839788" y="2505075"/>
            <a:ext cx="6861911" cy="3684588"/>
          </a:xfrm>
        </p:spPr>
        <p:txBody>
          <a:bodyPr>
            <a:normAutofit/>
          </a:bodyPr>
          <a:lstStyle/>
          <a:p>
            <a:r>
              <a:rPr lang="en-US" sz="2000">
                <a:solidFill>
                  <a:schemeClr val="bg1">
                    <a:lumMod val="95000"/>
                  </a:schemeClr>
                </a:solidFill>
                <a:latin typeface="Bell MT" panose="02020503060305020303" pitchFamily="18" charset="0"/>
              </a:rPr>
              <a:t>There are over 100 million black and white sunflower seeds, and each were hand sculpted and painted over the course of several years</a:t>
            </a:r>
          </a:p>
          <a:p>
            <a:r>
              <a:rPr lang="en-US" sz="2000">
                <a:solidFill>
                  <a:schemeClr val="bg1">
                    <a:lumMod val="95000"/>
                  </a:schemeClr>
                </a:solidFill>
                <a:latin typeface="Bell MT" panose="02020503060305020303" pitchFamily="18" charset="0"/>
              </a:rPr>
              <a:t>Originally, the exhibit was intended for people to walk on but had to be closed due to health issues and is instead views behind a glass barrier</a:t>
            </a:r>
          </a:p>
        </p:txBody>
      </p:sp>
      <p:pic>
        <p:nvPicPr>
          <p:cNvPr id="7" name="Content Placeholder 6" descr="A picture containing ground, building, window, outdoor&#10;&#10;Description generated with high confidence">
            <a:extLst>
              <a:ext uri="{FF2B5EF4-FFF2-40B4-BE49-F238E27FC236}">
                <a16:creationId xmlns:a16="http://schemas.microsoft.com/office/drawing/2014/main" id="{F017C219-0485-4E91-BD01-163BA2F25B82}"/>
              </a:ext>
            </a:extLst>
          </p:cNvPr>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8179225" y="1690688"/>
            <a:ext cx="3309246" cy="4498975"/>
          </a:xfrm>
        </p:spPr>
      </p:pic>
    </p:spTree>
    <p:extLst>
      <p:ext uri="{BB962C8B-B14F-4D97-AF65-F5344CB8AC3E}">
        <p14:creationId xmlns:p14="http://schemas.microsoft.com/office/powerpoint/2010/main" val="21388306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1500" err="1">
                <a:solidFill>
                  <a:schemeClr val="bg1"/>
                </a:solidFill>
                <a:latin typeface="Bodoni MT Poster Compressed" panose="02070706080601050204" pitchFamily="18" charset="0"/>
              </a:rPr>
              <a:t>Kui</a:t>
            </a:r>
            <a:r>
              <a:rPr lang="en-US" sz="11500">
                <a:solidFill>
                  <a:schemeClr val="bg1"/>
                </a:solidFill>
                <a:latin typeface="Bodoni MT Poster Compressed" panose="02070706080601050204" pitchFamily="18" charset="0"/>
              </a:rPr>
              <a:t> Hua </a:t>
            </a:r>
            <a:r>
              <a:rPr lang="en-US" sz="11500" err="1">
                <a:solidFill>
                  <a:schemeClr val="bg1"/>
                </a:solidFill>
                <a:latin typeface="Bodoni MT Poster Compressed" panose="02070706080601050204" pitchFamily="18" charset="0"/>
              </a:rPr>
              <a:t>Zi</a:t>
            </a:r>
            <a:r>
              <a:rPr lang="en-US" sz="11500">
                <a:solidFill>
                  <a:schemeClr val="bg1"/>
                </a:solidFill>
                <a:latin typeface="Bodoni MT Poster Compressed" panose="02070706080601050204" pitchFamily="18" charset="0"/>
              </a:rPr>
              <a:t> </a:t>
            </a:r>
            <a:r>
              <a:rPr lang="en-US" sz="8000">
                <a:solidFill>
                  <a:schemeClr val="bg1"/>
                </a:solidFill>
                <a:latin typeface="Bodoni MT Poster Compressed" panose="02070706080601050204" pitchFamily="18" charset="0"/>
              </a:rPr>
              <a:t>(Sunflower Seeds)</a:t>
            </a:r>
            <a:endParaRPr lang="en-US" sz="11500">
              <a:solidFill>
                <a:schemeClr val="bg1"/>
              </a:solidFill>
              <a:latin typeface="Bodoni MT Poster Compressed" panose="02070706080601050204" pitchFamily="18" charset="0"/>
            </a:endParaRPr>
          </a:p>
        </p:txBody>
      </p:sp>
      <p:sp>
        <p:nvSpPr>
          <p:cNvPr id="3" name="Text Placeholder 2"/>
          <p:cNvSpPr>
            <a:spLocks noGrp="1"/>
          </p:cNvSpPr>
          <p:nvPr>
            <p:ph type="body" idx="1"/>
          </p:nvPr>
        </p:nvSpPr>
        <p:spPr>
          <a:xfrm>
            <a:off x="839788" y="1681163"/>
            <a:ext cx="6861911" cy="823912"/>
          </a:xfrm>
        </p:spPr>
        <p:txBody>
          <a:bodyPr>
            <a:normAutofit fontScale="92500" lnSpcReduction="20000"/>
          </a:bodyPr>
          <a:lstStyle/>
          <a:p>
            <a:r>
              <a:rPr lang="en-US">
                <a:solidFill>
                  <a:schemeClr val="bg1"/>
                </a:solidFill>
                <a:latin typeface="Bell MT" panose="02020503060305020303" pitchFamily="18" charset="0"/>
              </a:rPr>
              <a:t>Ai Weiwei. 2010-2011 C.E. Sculpted and painted porcelain. Tate Modern museum in London. Contemporary</a:t>
            </a:r>
          </a:p>
        </p:txBody>
      </p:sp>
      <p:sp>
        <p:nvSpPr>
          <p:cNvPr id="4" name="Content Placeholder 3"/>
          <p:cNvSpPr>
            <a:spLocks noGrp="1"/>
          </p:cNvSpPr>
          <p:nvPr>
            <p:ph sz="half" idx="2"/>
          </p:nvPr>
        </p:nvSpPr>
        <p:spPr>
          <a:xfrm>
            <a:off x="839788" y="2505075"/>
            <a:ext cx="6861911" cy="3684588"/>
          </a:xfrm>
        </p:spPr>
        <p:txBody>
          <a:bodyPr>
            <a:normAutofit/>
          </a:bodyPr>
          <a:lstStyle/>
          <a:p>
            <a:r>
              <a:rPr lang="en-US" sz="2000">
                <a:solidFill>
                  <a:schemeClr val="bg1">
                    <a:lumMod val="95000"/>
                  </a:schemeClr>
                </a:solidFill>
                <a:latin typeface="Bell MT" panose="02020503060305020303" pitchFamily="18" charset="0"/>
              </a:rPr>
              <a:t>Chairman Mao wanted to lead China under his communism rule, trying to convince the public this was a good idea. He built and image as a strong, intelligent, almighty ruler that was the best person fit for ruling China and that he would solve all of their problems.</a:t>
            </a:r>
          </a:p>
          <a:p>
            <a:r>
              <a:rPr lang="en-US" sz="2000">
                <a:solidFill>
                  <a:schemeClr val="bg1">
                    <a:lumMod val="95000"/>
                  </a:schemeClr>
                </a:solidFill>
                <a:latin typeface="Bell MT" panose="02020503060305020303" pitchFamily="18" charset="0"/>
              </a:rPr>
              <a:t>Ai Weiwei disagreed with his, recognizing the historic problems with communism and not wanting China to suffer the same mistakes</a:t>
            </a:r>
          </a:p>
        </p:txBody>
      </p:sp>
      <p:pic>
        <p:nvPicPr>
          <p:cNvPr id="9" name="Content Placeholder 8" descr="A picture containing ground, building, outdoor, rock&#10;&#10;Description generated with very high confidence">
            <a:extLst>
              <a:ext uri="{FF2B5EF4-FFF2-40B4-BE49-F238E27FC236}">
                <a16:creationId xmlns:a16="http://schemas.microsoft.com/office/drawing/2014/main" id="{917755AF-6E27-4B21-839A-D7D2D5882D49}"/>
              </a:ext>
            </a:extLst>
          </p:cNvPr>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7701699" y="3937892"/>
            <a:ext cx="4381500" cy="2628900"/>
          </a:xfrm>
        </p:spPr>
      </p:pic>
    </p:spTree>
    <p:extLst>
      <p:ext uri="{BB962C8B-B14F-4D97-AF65-F5344CB8AC3E}">
        <p14:creationId xmlns:p14="http://schemas.microsoft.com/office/powerpoint/2010/main" val="36106385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1500" err="1">
                <a:solidFill>
                  <a:schemeClr val="bg1"/>
                </a:solidFill>
                <a:latin typeface="Bodoni MT Poster Compressed" panose="02070706080601050204" pitchFamily="18" charset="0"/>
              </a:rPr>
              <a:t>Kui</a:t>
            </a:r>
            <a:r>
              <a:rPr lang="en-US" sz="11500">
                <a:solidFill>
                  <a:schemeClr val="bg1"/>
                </a:solidFill>
                <a:latin typeface="Bodoni MT Poster Compressed" panose="02070706080601050204" pitchFamily="18" charset="0"/>
              </a:rPr>
              <a:t> Hua </a:t>
            </a:r>
            <a:r>
              <a:rPr lang="en-US" sz="11500" err="1">
                <a:solidFill>
                  <a:schemeClr val="bg1"/>
                </a:solidFill>
                <a:latin typeface="Bodoni MT Poster Compressed" panose="02070706080601050204" pitchFamily="18" charset="0"/>
              </a:rPr>
              <a:t>Zi</a:t>
            </a:r>
            <a:r>
              <a:rPr lang="en-US" sz="11500">
                <a:solidFill>
                  <a:schemeClr val="bg1"/>
                </a:solidFill>
                <a:latin typeface="Bodoni MT Poster Compressed" panose="02070706080601050204" pitchFamily="18" charset="0"/>
              </a:rPr>
              <a:t> </a:t>
            </a:r>
            <a:r>
              <a:rPr lang="en-US" sz="8000">
                <a:solidFill>
                  <a:schemeClr val="bg1"/>
                </a:solidFill>
                <a:latin typeface="Bodoni MT Poster Compressed" panose="02070706080601050204" pitchFamily="18" charset="0"/>
              </a:rPr>
              <a:t>(Sunflower Seeds)</a:t>
            </a:r>
            <a:endParaRPr lang="en-US" sz="11500">
              <a:solidFill>
                <a:schemeClr val="bg1"/>
              </a:solidFill>
              <a:latin typeface="Bodoni MT Poster Compressed" panose="02070706080601050204" pitchFamily="18" charset="0"/>
            </a:endParaRPr>
          </a:p>
        </p:txBody>
      </p:sp>
      <p:sp>
        <p:nvSpPr>
          <p:cNvPr id="3" name="Text Placeholder 2"/>
          <p:cNvSpPr>
            <a:spLocks noGrp="1"/>
          </p:cNvSpPr>
          <p:nvPr>
            <p:ph type="body" idx="1"/>
          </p:nvPr>
        </p:nvSpPr>
        <p:spPr>
          <a:xfrm>
            <a:off x="839788" y="1681163"/>
            <a:ext cx="6861911" cy="823912"/>
          </a:xfrm>
        </p:spPr>
        <p:txBody>
          <a:bodyPr>
            <a:normAutofit fontScale="92500" lnSpcReduction="20000"/>
          </a:bodyPr>
          <a:lstStyle/>
          <a:p>
            <a:r>
              <a:rPr lang="en-US">
                <a:solidFill>
                  <a:schemeClr val="bg1"/>
                </a:solidFill>
                <a:latin typeface="Bell MT" panose="02020503060305020303" pitchFamily="18" charset="0"/>
              </a:rPr>
              <a:t>Ai Weiwei. 2010-2011 C.E. Sculpted and painted porcelain. Tate Modern museum in London. Contemporary</a:t>
            </a:r>
          </a:p>
        </p:txBody>
      </p:sp>
      <p:sp>
        <p:nvSpPr>
          <p:cNvPr id="4" name="Content Placeholder 3"/>
          <p:cNvSpPr>
            <a:spLocks noGrp="1"/>
          </p:cNvSpPr>
          <p:nvPr>
            <p:ph sz="half" idx="2"/>
          </p:nvPr>
        </p:nvSpPr>
        <p:spPr>
          <a:xfrm>
            <a:off x="839788" y="2505075"/>
            <a:ext cx="6861911" cy="3684588"/>
          </a:xfrm>
        </p:spPr>
        <p:txBody>
          <a:bodyPr>
            <a:normAutofit/>
          </a:bodyPr>
          <a:lstStyle/>
          <a:p>
            <a:r>
              <a:rPr lang="en-US" sz="2000">
                <a:solidFill>
                  <a:schemeClr val="bg1">
                    <a:lumMod val="95000"/>
                  </a:schemeClr>
                </a:solidFill>
                <a:latin typeface="Bell MT" panose="02020503060305020303" pitchFamily="18" charset="0"/>
              </a:rPr>
              <a:t>He created </a:t>
            </a:r>
            <a:r>
              <a:rPr lang="en-US" sz="2000" err="1">
                <a:solidFill>
                  <a:schemeClr val="bg1">
                    <a:lumMod val="95000"/>
                  </a:schemeClr>
                </a:solidFill>
                <a:latin typeface="Bell MT" panose="02020503060305020303" pitchFamily="18" charset="0"/>
              </a:rPr>
              <a:t>Kui</a:t>
            </a:r>
            <a:r>
              <a:rPr lang="en-US" sz="2000">
                <a:solidFill>
                  <a:schemeClr val="bg1">
                    <a:lumMod val="95000"/>
                  </a:schemeClr>
                </a:solidFill>
                <a:latin typeface="Bell MT" panose="02020503060305020303" pitchFamily="18" charset="0"/>
              </a:rPr>
              <a:t> Hua </a:t>
            </a:r>
            <a:r>
              <a:rPr lang="en-US" sz="2000" err="1">
                <a:solidFill>
                  <a:schemeClr val="bg1">
                    <a:lumMod val="95000"/>
                  </a:schemeClr>
                </a:solidFill>
                <a:latin typeface="Bell MT" panose="02020503060305020303" pitchFamily="18" charset="0"/>
              </a:rPr>
              <a:t>Zi</a:t>
            </a:r>
            <a:r>
              <a:rPr lang="en-US" sz="2000">
                <a:solidFill>
                  <a:schemeClr val="bg1">
                    <a:lumMod val="95000"/>
                  </a:schemeClr>
                </a:solidFill>
                <a:latin typeface="Bell MT" panose="02020503060305020303" pitchFamily="18" charset="0"/>
              </a:rPr>
              <a:t> as a satire of the image Chairman Mao created for himself, with each sunflower seed representing a Chinese citizen. Chairman Mao suggests that he can make China a bright and sunny place under his Communist rule; however, each sunflower seed is made of porcelain to show that they will never bloom, much like Communist China, which will never be able to unite and succeed politically or economically under Chairman Mao’s rule</a:t>
            </a:r>
          </a:p>
          <a:p>
            <a:r>
              <a:rPr lang="en-US" sz="2000">
                <a:solidFill>
                  <a:schemeClr val="bg1">
                    <a:lumMod val="95000"/>
                  </a:schemeClr>
                </a:solidFill>
                <a:latin typeface="Bell MT" panose="02020503060305020303" pitchFamily="18" charset="0"/>
              </a:rPr>
              <a:t>Creating the </a:t>
            </a:r>
            <a:r>
              <a:rPr lang="en-US" sz="2000" err="1">
                <a:solidFill>
                  <a:schemeClr val="bg1">
                    <a:lumMod val="95000"/>
                  </a:schemeClr>
                </a:solidFill>
                <a:latin typeface="Bell MT" panose="02020503060305020303" pitchFamily="18" charset="0"/>
              </a:rPr>
              <a:t>Kui</a:t>
            </a:r>
            <a:r>
              <a:rPr lang="en-US" sz="2000">
                <a:solidFill>
                  <a:schemeClr val="bg1">
                    <a:lumMod val="95000"/>
                  </a:schemeClr>
                </a:solidFill>
                <a:latin typeface="Bell MT" panose="02020503060305020303" pitchFamily="18" charset="0"/>
              </a:rPr>
              <a:t> Hua </a:t>
            </a:r>
            <a:r>
              <a:rPr lang="en-US" sz="2000" err="1">
                <a:solidFill>
                  <a:schemeClr val="bg1">
                    <a:lumMod val="95000"/>
                  </a:schemeClr>
                </a:solidFill>
                <a:latin typeface="Bell MT" panose="02020503060305020303" pitchFamily="18" charset="0"/>
              </a:rPr>
              <a:t>Zi</a:t>
            </a:r>
            <a:r>
              <a:rPr lang="en-US" sz="2000">
                <a:solidFill>
                  <a:schemeClr val="bg1">
                    <a:lumMod val="95000"/>
                  </a:schemeClr>
                </a:solidFill>
                <a:latin typeface="Bell MT" panose="02020503060305020303" pitchFamily="18" charset="0"/>
              </a:rPr>
              <a:t> is not the only way Ai Weiwei has spoken against Chairman Mao, and he has been to prison several times because of his words and actions, yet still continues to express his views to this day.</a:t>
            </a:r>
          </a:p>
        </p:txBody>
      </p:sp>
      <p:pic>
        <p:nvPicPr>
          <p:cNvPr id="14" name="Content Placeholder 13" descr="A person wearing a black shirt&#10;&#10;Description generated with high confidence">
            <a:extLst>
              <a:ext uri="{FF2B5EF4-FFF2-40B4-BE49-F238E27FC236}">
                <a16:creationId xmlns:a16="http://schemas.microsoft.com/office/drawing/2014/main" id="{D8CEAFA1-2AAE-4669-AB1E-113A12749504}"/>
              </a:ext>
            </a:extLst>
          </p:cNvPr>
          <p:cNvPicPr>
            <a:picLocks noGrp="1" noChangeAspect="1"/>
          </p:cNvPicPr>
          <p:nvPr>
            <p:ph sz="quarter" idx="4"/>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7701699" y="3034887"/>
            <a:ext cx="4112443" cy="2624963"/>
          </a:xfrm>
        </p:spPr>
      </p:pic>
    </p:spTree>
    <p:extLst>
      <p:ext uri="{BB962C8B-B14F-4D97-AF65-F5344CB8AC3E}">
        <p14:creationId xmlns:p14="http://schemas.microsoft.com/office/powerpoint/2010/main" val="90271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1500">
                <a:solidFill>
                  <a:schemeClr val="bg1"/>
                </a:solidFill>
                <a:latin typeface="Bodoni MT Poster Compressed" panose="02070706080601050204" pitchFamily="18" charset="0"/>
              </a:rPr>
              <a:t>Social</a:t>
            </a:r>
          </a:p>
        </p:txBody>
      </p:sp>
      <p:sp>
        <p:nvSpPr>
          <p:cNvPr id="3" name="Content Placeholder 2"/>
          <p:cNvSpPr>
            <a:spLocks noGrp="1"/>
          </p:cNvSpPr>
          <p:nvPr>
            <p:ph idx="1"/>
          </p:nvPr>
        </p:nvSpPr>
        <p:spPr/>
        <p:txBody>
          <a:bodyPr vert="horz" lIns="91440" tIns="45720" rIns="91440" bIns="45720" rtlCol="0" anchor="t">
            <a:normAutofit lnSpcReduction="10000"/>
          </a:bodyPr>
          <a:lstStyle/>
          <a:p>
            <a:r>
              <a:rPr lang="en-US" sz="2200" dirty="0">
                <a:solidFill>
                  <a:srgbClr val="F2F2F2"/>
                </a:solidFill>
                <a:latin typeface="Bell MT"/>
              </a:rPr>
              <a:t>Strong sense of nationalism in most areas is decreasing and being replaced by more cosmopolitan interest in wider influences and contacts</a:t>
            </a:r>
            <a:endParaRPr lang="en-US" dirty="0">
              <a:solidFill>
                <a:srgbClr val="000000"/>
              </a:solidFill>
              <a:latin typeface="Calibri"/>
              <a:cs typeface="Calibri"/>
            </a:endParaRPr>
          </a:p>
          <a:p>
            <a:r>
              <a:rPr lang="en-US" sz="2200" dirty="0">
                <a:solidFill>
                  <a:srgbClr val="F2F2F2"/>
                </a:solidFill>
                <a:latin typeface="Bell MT"/>
              </a:rPr>
              <a:t>Unemployment rates of 30 percent or higher common in Africa</a:t>
            </a:r>
          </a:p>
          <a:p>
            <a:r>
              <a:rPr lang="en-US" sz="2200" dirty="0">
                <a:solidFill>
                  <a:srgbClr val="F2F2F2"/>
                </a:solidFill>
                <a:latin typeface="Bell MT"/>
              </a:rPr>
              <a:t>Prostitution and the sale of body organs is popular due to increasingly desperate poverty in many societies</a:t>
            </a:r>
          </a:p>
          <a:p>
            <a:r>
              <a:rPr lang="en-US" sz="2200" dirty="0">
                <a:solidFill>
                  <a:srgbClr val="F2F2F2"/>
                </a:solidFill>
                <a:latin typeface="Bell MT"/>
              </a:rPr>
              <a:t>Expansion of middle-class consumerism due to larger middle class; causes global epidemic of obesity, especially in children</a:t>
            </a:r>
          </a:p>
          <a:p>
            <a:r>
              <a:rPr lang="en-US" sz="2200" dirty="0">
                <a:solidFill>
                  <a:srgbClr val="F2F2F2"/>
                </a:solidFill>
                <a:latin typeface="Bell MT"/>
              </a:rPr>
              <a:t>Growing refugee populations from parts of Africa, the Balkans, and the Middle East which call for UN humanitarian intervention</a:t>
            </a:r>
          </a:p>
          <a:p>
            <a:r>
              <a:rPr lang="en-US" sz="2200" dirty="0">
                <a:solidFill>
                  <a:srgbClr val="F2F2F2"/>
                </a:solidFill>
                <a:latin typeface="Bell MT"/>
              </a:rPr>
              <a:t>UN conferences began broadening their topics to gender and population control issues</a:t>
            </a:r>
          </a:p>
          <a:p>
            <a:r>
              <a:rPr lang="en-US" sz="2200" dirty="0">
                <a:solidFill>
                  <a:srgbClr val="F2F2F2"/>
                </a:solidFill>
                <a:latin typeface="Bell MT"/>
              </a:rPr>
              <a:t>Women in many African countries were able to appeal to UN proclamations on gender equality as a basis for seeking new property rights in the courts</a:t>
            </a:r>
          </a:p>
          <a:p>
            <a:endParaRPr lang="en-US" sz="2200" dirty="0">
              <a:solidFill>
                <a:srgbClr val="F2F2F2"/>
              </a:solidFill>
              <a:latin typeface="Bell MT"/>
            </a:endParaRPr>
          </a:p>
        </p:txBody>
      </p:sp>
    </p:spTree>
    <p:extLst>
      <p:ext uri="{BB962C8B-B14F-4D97-AF65-F5344CB8AC3E}">
        <p14:creationId xmlns:p14="http://schemas.microsoft.com/office/powerpoint/2010/main" val="2963644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1500">
                <a:solidFill>
                  <a:schemeClr val="bg1"/>
                </a:solidFill>
                <a:latin typeface="Bodoni MT Poster Compressed" panose="02070706080601050204" pitchFamily="18" charset="0"/>
              </a:rPr>
              <a:t>Social</a:t>
            </a:r>
          </a:p>
        </p:txBody>
      </p:sp>
      <p:sp>
        <p:nvSpPr>
          <p:cNvPr id="3" name="Content Placeholder 2"/>
          <p:cNvSpPr>
            <a:spLocks noGrp="1"/>
          </p:cNvSpPr>
          <p:nvPr>
            <p:ph idx="1"/>
          </p:nvPr>
        </p:nvSpPr>
        <p:spPr/>
        <p:txBody>
          <a:bodyPr vert="horz" lIns="91440" tIns="45720" rIns="91440" bIns="45720" rtlCol="0" anchor="t">
            <a:normAutofit/>
          </a:bodyPr>
          <a:lstStyle/>
          <a:p>
            <a:r>
              <a:rPr lang="en-US" sz="2200" dirty="0">
                <a:solidFill>
                  <a:srgbClr val="F2F2F2"/>
                </a:solidFill>
                <a:latin typeface="Bell MT"/>
              </a:rPr>
              <a:t>Increase in international nongovernmental organizations (INGOs) for human rights, labor, environmental, and other issues</a:t>
            </a:r>
          </a:p>
          <a:p>
            <a:pPr lvl="1"/>
            <a:r>
              <a:rPr lang="en-US" sz="1800" dirty="0">
                <a:solidFill>
                  <a:srgbClr val="F2F2F2"/>
                </a:solidFill>
                <a:latin typeface="Bell MT"/>
              </a:rPr>
              <a:t>Amnesty International-a London-based human rights agency; began in 1961</a:t>
            </a:r>
          </a:p>
          <a:p>
            <a:r>
              <a:rPr lang="en-US" sz="2200" dirty="0">
                <a:solidFill>
                  <a:srgbClr val="F2F2F2"/>
                </a:solidFill>
                <a:latin typeface="Bell MT"/>
              </a:rPr>
              <a:t>Internet-based petitions against torture, labor abuses, and the death penalty strive to gain policy responses</a:t>
            </a:r>
          </a:p>
          <a:p>
            <a:r>
              <a:rPr lang="en-US" sz="2200" dirty="0">
                <a:solidFill>
                  <a:srgbClr val="F2F2F2"/>
                </a:solidFill>
                <a:latin typeface="Bell MT"/>
              </a:rPr>
              <a:t>Range of criteria for INGOs steadily expanded</a:t>
            </a:r>
          </a:p>
          <a:p>
            <a:r>
              <a:rPr lang="en-US" sz="2200" dirty="0">
                <a:solidFill>
                  <a:srgbClr val="F2F2F2"/>
                </a:solidFill>
                <a:latin typeface="Bell MT"/>
              </a:rPr>
              <a:t>Rape was internationally recognized as a war crime in the 1990s</a:t>
            </a:r>
          </a:p>
        </p:txBody>
      </p:sp>
    </p:spTree>
    <p:extLst>
      <p:ext uri="{BB962C8B-B14F-4D97-AF65-F5344CB8AC3E}">
        <p14:creationId xmlns:p14="http://schemas.microsoft.com/office/powerpoint/2010/main" val="1800061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1500">
                <a:solidFill>
                  <a:schemeClr val="bg1"/>
                </a:solidFill>
                <a:latin typeface="Bodoni MT Poster Compressed" panose="02070706080601050204" pitchFamily="18" charset="0"/>
              </a:rPr>
              <a:t>Political</a:t>
            </a:r>
          </a:p>
        </p:txBody>
      </p:sp>
      <p:sp>
        <p:nvSpPr>
          <p:cNvPr id="3" name="Content Placeholder 2"/>
          <p:cNvSpPr>
            <a:spLocks noGrp="1"/>
          </p:cNvSpPr>
          <p:nvPr>
            <p:ph idx="1"/>
          </p:nvPr>
        </p:nvSpPr>
        <p:spPr/>
        <p:txBody>
          <a:bodyPr>
            <a:normAutofit fontScale="92500" lnSpcReduction="10000"/>
          </a:bodyPr>
          <a:lstStyle/>
          <a:p>
            <a:r>
              <a:rPr lang="en-US" sz="2000">
                <a:solidFill>
                  <a:schemeClr val="bg1"/>
                </a:solidFill>
                <a:latin typeface="Bell MT" panose="02020503060305020303" pitchFamily="18" charset="0"/>
              </a:rPr>
              <a:t>China </a:t>
            </a:r>
          </a:p>
          <a:p>
            <a:r>
              <a:rPr lang="en-US" sz="2000">
                <a:solidFill>
                  <a:schemeClr val="bg1"/>
                </a:solidFill>
                <a:latin typeface="Bell MT" panose="02020503060305020303" pitchFamily="18" charset="0"/>
              </a:rPr>
              <a:t>Reasons for Globalization and Resistance: </a:t>
            </a:r>
          </a:p>
          <a:p>
            <a:r>
              <a:rPr lang="en-US" sz="2000">
                <a:solidFill>
                  <a:schemeClr val="bg1"/>
                </a:solidFill>
                <a:latin typeface="Bell MT" panose="02020503060305020303" pitchFamily="18" charset="0"/>
              </a:rPr>
              <a:t>China’s modern day economic “Open Door Policy” - A policy by Deng Xiaoping in December 1978 that allowed foreign businesses to set up in China. Probably gave way to capitalism</a:t>
            </a:r>
          </a:p>
          <a:p>
            <a:r>
              <a:rPr lang="en-US" sz="2000">
                <a:solidFill>
                  <a:schemeClr val="bg1"/>
                </a:solidFill>
                <a:latin typeface="Bell MT" panose="02020503060305020303" pitchFamily="18" charset="0"/>
              </a:rPr>
              <a:t>Soviet Union Glasnost</a:t>
            </a:r>
          </a:p>
          <a:p>
            <a:r>
              <a:rPr lang="en-US" sz="2000">
                <a:solidFill>
                  <a:schemeClr val="bg1"/>
                </a:solidFill>
                <a:latin typeface="Bell MT" panose="02020503060305020303" pitchFamily="18" charset="0"/>
              </a:rPr>
              <a:t>Migration and… </a:t>
            </a:r>
          </a:p>
          <a:p>
            <a:r>
              <a:rPr lang="en-US" sz="2000">
                <a:solidFill>
                  <a:schemeClr val="bg1"/>
                </a:solidFill>
                <a:latin typeface="Bell MT" panose="02020503060305020303" pitchFamily="18" charset="0"/>
              </a:rPr>
              <a:t>Nationalism and New Religious Currents. Religious revival, Russian Orthodoxy, Fundamentalism</a:t>
            </a:r>
          </a:p>
          <a:p>
            <a:r>
              <a:rPr lang="en-US" sz="2000">
                <a:solidFill>
                  <a:schemeClr val="bg1"/>
                </a:solidFill>
                <a:latin typeface="Bell MT" panose="02020503060305020303" pitchFamily="18" charset="0"/>
              </a:rPr>
              <a:t>The Global environment concerns, Greenhouse effect</a:t>
            </a:r>
          </a:p>
          <a:p>
            <a:r>
              <a:rPr lang="en-US" sz="2000">
                <a:solidFill>
                  <a:schemeClr val="bg1"/>
                </a:solidFill>
                <a:latin typeface="Bell MT" panose="02020503060305020303" pitchFamily="18" charset="0"/>
              </a:rPr>
              <a:t>Disease?</a:t>
            </a:r>
          </a:p>
          <a:p>
            <a:r>
              <a:rPr lang="en-US" sz="2000">
                <a:solidFill>
                  <a:schemeClr val="bg1"/>
                </a:solidFill>
                <a:latin typeface="Bell MT" panose="02020503060305020303" pitchFamily="18" charset="0"/>
              </a:rPr>
              <a:t>Global Balance</a:t>
            </a:r>
          </a:p>
          <a:p>
            <a:r>
              <a:rPr lang="en-US" sz="2000">
                <a:solidFill>
                  <a:schemeClr val="bg1"/>
                </a:solidFill>
                <a:latin typeface="Bell MT" panose="02020503060305020303" pitchFamily="18" charset="0"/>
              </a:rPr>
              <a:t>Globalization is not new in this period, but reached new heights</a:t>
            </a:r>
          </a:p>
          <a:p>
            <a:r>
              <a:rPr lang="en-US" sz="2000">
                <a:solidFill>
                  <a:schemeClr val="bg1"/>
                </a:solidFill>
                <a:latin typeface="Bell MT" panose="02020503060305020303" pitchFamily="18" charset="0"/>
              </a:rPr>
              <a:t>(Ai </a:t>
            </a:r>
            <a:r>
              <a:rPr lang="en-US" sz="2000" err="1">
                <a:solidFill>
                  <a:schemeClr val="bg1"/>
                </a:solidFill>
                <a:latin typeface="Bell MT" panose="02020503060305020303" pitchFamily="18" charset="0"/>
              </a:rPr>
              <a:t>weiwei</a:t>
            </a:r>
            <a:r>
              <a:rPr lang="en-US" sz="2000">
                <a:solidFill>
                  <a:schemeClr val="bg1"/>
                </a:solidFill>
                <a:latin typeface="Bell MT" panose="02020503060305020303" pitchFamily="18" charset="0"/>
              </a:rPr>
              <a:t>)</a:t>
            </a:r>
          </a:p>
          <a:p>
            <a:endParaRPr lang="en-US" sz="2000">
              <a:solidFill>
                <a:schemeClr val="bg1"/>
              </a:solidFill>
              <a:latin typeface="Bell MT" panose="02020503060305020303" pitchFamily="18" charset="0"/>
            </a:endParaRPr>
          </a:p>
          <a:p>
            <a:endParaRPr lang="en-US" sz="2000">
              <a:solidFill>
                <a:schemeClr val="bg1"/>
              </a:solidFill>
              <a:latin typeface="Bell MT" panose="02020503060305020303" pitchFamily="18" charset="0"/>
            </a:endParaRPr>
          </a:p>
          <a:p>
            <a:endParaRPr lang="en-US" sz="2000">
              <a:solidFill>
                <a:schemeClr val="bg1"/>
              </a:solidFill>
              <a:latin typeface="Bell MT" panose="02020503060305020303" pitchFamily="18" charset="0"/>
            </a:endParaRPr>
          </a:p>
          <a:p>
            <a:endParaRPr lang="en-US" sz="2000">
              <a:solidFill>
                <a:schemeClr val="bg1"/>
              </a:solidFill>
              <a:latin typeface="Bell MT" panose="02020503060305020303" pitchFamily="18" charset="0"/>
            </a:endParaRPr>
          </a:p>
          <a:p>
            <a:endParaRPr lang="en-US" sz="2000">
              <a:solidFill>
                <a:schemeClr val="bg1"/>
              </a:solidFill>
              <a:latin typeface="Bell MT" panose="02020503060305020303" pitchFamily="18" charset="0"/>
            </a:endParaRPr>
          </a:p>
          <a:p>
            <a:endParaRPr lang="en-US" sz="2000">
              <a:solidFill>
                <a:schemeClr val="bg1"/>
              </a:solidFill>
              <a:latin typeface="Bell MT" panose="02020503060305020303" pitchFamily="18" charset="0"/>
            </a:endParaRPr>
          </a:p>
          <a:p>
            <a:endParaRPr lang="en-US" sz="2000">
              <a:solidFill>
                <a:schemeClr val="bg1"/>
              </a:solidFill>
              <a:latin typeface="Bell MT" panose="02020503060305020303" pitchFamily="18" charset="0"/>
            </a:endParaRPr>
          </a:p>
          <a:p>
            <a:endParaRPr lang="en-US" sz="2000">
              <a:solidFill>
                <a:schemeClr val="bg1"/>
              </a:solidFill>
              <a:latin typeface="Bell MT" panose="02020503060305020303" pitchFamily="18" charset="0"/>
            </a:endParaRPr>
          </a:p>
          <a:p>
            <a:endParaRPr lang="en-US" sz="2000">
              <a:solidFill>
                <a:schemeClr val="bg1"/>
              </a:solidFill>
              <a:latin typeface="Bell MT" panose="02020503060305020303" pitchFamily="18" charset="0"/>
            </a:endParaRPr>
          </a:p>
        </p:txBody>
      </p:sp>
    </p:spTree>
    <p:extLst>
      <p:ext uri="{BB962C8B-B14F-4D97-AF65-F5344CB8AC3E}">
        <p14:creationId xmlns:p14="http://schemas.microsoft.com/office/powerpoint/2010/main" val="3609225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1500">
                <a:solidFill>
                  <a:schemeClr val="bg1"/>
                </a:solidFill>
                <a:latin typeface="Bodoni MT Poster Compressed" panose="02070706080601050204" pitchFamily="18" charset="0"/>
              </a:rPr>
              <a:t>Political</a:t>
            </a:r>
          </a:p>
        </p:txBody>
      </p:sp>
      <p:sp>
        <p:nvSpPr>
          <p:cNvPr id="3" name="Content Placeholder 2"/>
          <p:cNvSpPr>
            <a:spLocks noGrp="1"/>
          </p:cNvSpPr>
          <p:nvPr>
            <p:ph idx="1"/>
          </p:nvPr>
        </p:nvSpPr>
        <p:spPr/>
        <p:txBody>
          <a:bodyPr>
            <a:normAutofit fontScale="70000" lnSpcReduction="20000"/>
          </a:bodyPr>
          <a:lstStyle/>
          <a:p>
            <a:r>
              <a:rPr lang="en-US" sz="2000">
                <a:solidFill>
                  <a:schemeClr val="bg1"/>
                </a:solidFill>
                <a:latin typeface="Bell MT" panose="02020503060305020303" pitchFamily="18" charset="0"/>
              </a:rPr>
              <a:t>Since China’s 1978 decision to enacted the policy to allow foreign government to set up on the Chinese mainland, and the Soviet Union’s “glasnost” or “openness” policy to reinforce global political and military leadership, the collapse of the Soviet Union brought much of eastern Europe and Central Asia into the process. </a:t>
            </a:r>
          </a:p>
          <a:p>
            <a:r>
              <a:rPr lang="en-US" sz="2000">
                <a:solidFill>
                  <a:schemeClr val="bg1"/>
                </a:solidFill>
                <a:latin typeface="Bell MT" panose="02020503060305020303" pitchFamily="18" charset="0"/>
              </a:rPr>
              <a:t>Globalization: Causes and Processes. The spread of globalization at the end of the 20th century came in part by political decisions. China’s move, in 1978, to open its economy to foreign trade was crucial. The increasing openness of the Soviet Union, from 1985 on, and then its collapse, brought large areas of eastern Europe and central Asia into the world market which  hastened their development. *</a:t>
            </a:r>
          </a:p>
          <a:p>
            <a:r>
              <a:rPr lang="en-US" sz="2000">
                <a:solidFill>
                  <a:schemeClr val="bg1"/>
                </a:solidFill>
                <a:latin typeface="Bell MT" panose="02020503060305020303" pitchFamily="18" charset="0"/>
              </a:rPr>
              <a:t>Countries in south Asia and Latin America followed, until only a few countries held to isolation in the 1990s. The use of English as the international language facilitated the process. Because of the resources in theses struggling countries, multinational companies were able to determine policies in weaker nations. These policies that call for the dependency on cheap, outsourced labor is capitalism.</a:t>
            </a:r>
          </a:p>
          <a:p>
            <a:r>
              <a:rPr lang="en-US" sz="2000">
                <a:solidFill>
                  <a:schemeClr val="bg1"/>
                </a:solidFill>
                <a:latin typeface="Bell MT" panose="02020503060305020303" pitchFamily="18" charset="0"/>
              </a:rPr>
              <a:t>Globalization is inevitable and was in part caused by certain policies that built the modern world economy with core, peripheral, and semi-peripheral countries. </a:t>
            </a:r>
          </a:p>
          <a:p>
            <a:r>
              <a:rPr lang="en-US" sz="2000">
                <a:solidFill>
                  <a:schemeClr val="bg1"/>
                </a:solidFill>
                <a:latin typeface="Bell MT" panose="02020503060305020303" pitchFamily="18" charset="0"/>
              </a:rPr>
              <a:t>Economic Globalization: Business Organization and Investment. International investment has accelerated significantly. Exports and imports have increased and multinational corporations have extended business organization across political boundaries. They continue the search for cheap raw materials, and invest in nations with high interest rates. Because of their resources, multinational companies were able to determine policies in weaker nations. Even as they polluted the environment, multinationals promoted industrial skills and brought more-enlightened labor policies. The poor and the better off are separated by a widening gulf in industrial countries, although a middle class is growing in some nations.</a:t>
            </a:r>
          </a:p>
          <a:p>
            <a:r>
              <a:rPr lang="en-US" sz="2000">
                <a:solidFill>
                  <a:schemeClr val="bg1"/>
                </a:solidFill>
                <a:latin typeface="Bell MT" panose="02020503060305020303" pitchFamily="18" charset="0"/>
              </a:rPr>
              <a:t>Migration. During the 1990s, international migration patterns continued. Countries with negative population growth needed new lower-skilled workers. Their arrival resulted in tensions between local populations and the new arrivals. One new phenomenon is the to-and-fro travel that keeps some migrants immersed in two cultures.</a:t>
            </a:r>
          </a:p>
        </p:txBody>
      </p:sp>
    </p:spTree>
    <p:extLst>
      <p:ext uri="{BB962C8B-B14F-4D97-AF65-F5344CB8AC3E}">
        <p14:creationId xmlns:p14="http://schemas.microsoft.com/office/powerpoint/2010/main" val="4199474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1500">
                <a:solidFill>
                  <a:schemeClr val="bg1"/>
                </a:solidFill>
                <a:latin typeface="Bodoni MT Poster Compressed" panose="02070706080601050204" pitchFamily="18" charset="0"/>
              </a:rPr>
              <a:t>Political</a:t>
            </a:r>
          </a:p>
        </p:txBody>
      </p:sp>
      <p:sp>
        <p:nvSpPr>
          <p:cNvPr id="3" name="Content Placeholder 2"/>
          <p:cNvSpPr>
            <a:spLocks noGrp="1"/>
          </p:cNvSpPr>
          <p:nvPr>
            <p:ph idx="1"/>
          </p:nvPr>
        </p:nvSpPr>
        <p:spPr/>
        <p:txBody>
          <a:bodyPr>
            <a:normAutofit fontScale="70000" lnSpcReduction="20000"/>
          </a:bodyPr>
          <a:lstStyle/>
          <a:p>
            <a:r>
              <a:rPr lang="en-US" sz="2000">
                <a:solidFill>
                  <a:schemeClr val="bg1"/>
                </a:solidFill>
                <a:latin typeface="Bell MT" panose="02020503060305020303" pitchFamily="18" charset="0"/>
              </a:rPr>
              <a:t>Resistance and Alternatives. Protests directed at globalization emerged near the turn of the century. Two other rallying points, nationalism and religion, sometimes confronted globalization.</a:t>
            </a:r>
          </a:p>
          <a:p>
            <a:r>
              <a:rPr lang="en-US" sz="2000">
                <a:solidFill>
                  <a:schemeClr val="bg1"/>
                </a:solidFill>
                <a:latin typeface="Bell MT" panose="02020503060305020303" pitchFamily="18" charset="0"/>
              </a:rPr>
              <a:t>Protest and Economic Uncertainties. A vigorous international anti-globalization movement appeared by the end of the 1990s. Followers of the movement thought economic development was threatening the environment, exploited cheap labor, and promoted rampant consumerism. Rich nations and the wealthy, it was alleged, benefited at the expense of most people. Some world regions suffered as unfavorable trade balances damaged their economies. Reform efforts by international organizations, such as the World Bank, might increase unemployment. Many decided that globalization hurt more than it helped.</a:t>
            </a:r>
          </a:p>
          <a:p>
            <a:r>
              <a:rPr lang="en-US" sz="2000">
                <a:solidFill>
                  <a:schemeClr val="bg1"/>
                </a:solidFill>
                <a:latin typeface="Bell MT" panose="02020503060305020303" pitchFamily="18" charset="0"/>
              </a:rPr>
              <a:t>Nationalism and New Religious Currents. </a:t>
            </a:r>
          </a:p>
          <a:p>
            <a:r>
              <a:rPr lang="en-US" sz="2000">
                <a:solidFill>
                  <a:schemeClr val="bg1"/>
                </a:solidFill>
                <a:latin typeface="Bell MT" panose="02020503060305020303" pitchFamily="18" charset="0"/>
              </a:rPr>
              <a:t>In many cases, the religious revival joined with nationalism to turn even more tolerant religions exclusive. Regional conflicts were exacerbated by religious hostility, for example in the former Yugoslavia. Impoverished groups not succeeding in the global economy proved receptive. Terrorism also became associated with religion, with some of the most violent attacks supported by religious leaders. Yet most of the religious renewal was aimed at internal problems, and finding solutions to local challenges.</a:t>
            </a:r>
          </a:p>
          <a:p>
            <a:r>
              <a:rPr lang="en-US" sz="2000">
                <a:solidFill>
                  <a:schemeClr val="bg1"/>
                </a:solidFill>
                <a:latin typeface="Bell MT" panose="02020503060305020303" pitchFamily="18" charset="0"/>
              </a:rPr>
              <a:t>The Global Environment. Damage to the environment was not a novelty in this period, but did reach unaccustomed levels. The opening of the communist world demonstrated that extreme economic devastation had occurred. Policies followed in China, southeast Asia, Brazil, and sub-Saharan Africa appeared equally dangerous. Economic development strategies designed to assist growth in many less-developed regions failed </a:t>
            </a:r>
          </a:p>
          <a:p>
            <a:r>
              <a:rPr lang="en-US" sz="2000">
                <a:solidFill>
                  <a:schemeClr val="bg1"/>
                </a:solidFill>
                <a:latin typeface="Bell MT" panose="02020503060305020303" pitchFamily="18" charset="0"/>
              </a:rPr>
              <a:t>to raise living standards or environmental damage. In 2000, the wealthiest one-fifth of humanity dominated consumption and produced the most pollution. No solutions were in sight.</a:t>
            </a:r>
          </a:p>
          <a:p>
            <a:r>
              <a:rPr lang="en-US" sz="2000">
                <a:solidFill>
                  <a:schemeClr val="bg1"/>
                </a:solidFill>
                <a:latin typeface="Bell MT" panose="02020503060305020303" pitchFamily="18" charset="0"/>
              </a:rPr>
              <a:t>Example is Starbuck’ fair trade ‘agreement’  years of the chapter.</a:t>
            </a:r>
          </a:p>
        </p:txBody>
      </p:sp>
    </p:spTree>
    <p:extLst>
      <p:ext uri="{BB962C8B-B14F-4D97-AF65-F5344CB8AC3E}">
        <p14:creationId xmlns:p14="http://schemas.microsoft.com/office/powerpoint/2010/main" val="350079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1500">
                <a:solidFill>
                  <a:schemeClr val="bg1"/>
                </a:solidFill>
                <a:latin typeface="Bodoni MT Poster Compressed" panose="02070706080601050204" pitchFamily="18" charset="0"/>
              </a:rPr>
              <a:t>Interaction</a:t>
            </a:r>
          </a:p>
        </p:txBody>
      </p:sp>
      <p:sp>
        <p:nvSpPr>
          <p:cNvPr id="3" name="Content Placeholder 2"/>
          <p:cNvSpPr>
            <a:spLocks noGrp="1"/>
          </p:cNvSpPr>
          <p:nvPr>
            <p:ph idx="1"/>
          </p:nvPr>
        </p:nvSpPr>
        <p:spPr/>
        <p:txBody>
          <a:bodyPr>
            <a:normAutofit/>
          </a:bodyPr>
          <a:lstStyle/>
          <a:p>
            <a:r>
              <a:rPr lang="en-US" sz="2200">
                <a:solidFill>
                  <a:schemeClr val="bg1"/>
                </a:solidFill>
                <a:latin typeface="Bell MT" panose="02020503060305020303" pitchFamily="18" charset="0"/>
              </a:rPr>
              <a:t>Cellular phones had become common by 1997</a:t>
            </a:r>
          </a:p>
          <a:p>
            <a:r>
              <a:rPr lang="en-US" sz="2200">
                <a:solidFill>
                  <a:schemeClr val="bg1"/>
                </a:solidFill>
                <a:latin typeface="Bell MT" panose="02020503060305020303" pitchFamily="18" charset="0"/>
              </a:rPr>
              <a:t>Western Europe and Eastern Asia led the cellular phone revolution </a:t>
            </a:r>
          </a:p>
          <a:p>
            <a:r>
              <a:rPr lang="en-US" sz="2200">
                <a:solidFill>
                  <a:schemeClr val="bg1"/>
                </a:solidFill>
                <a:latin typeface="Bell MT" panose="02020503060305020303" pitchFamily="18" charset="0"/>
              </a:rPr>
              <a:t>In the 80’s computers were becoming smaller, making them more efficient </a:t>
            </a:r>
          </a:p>
          <a:p>
            <a:r>
              <a:rPr lang="en-US" sz="2200">
                <a:solidFill>
                  <a:schemeClr val="bg1"/>
                </a:solidFill>
                <a:latin typeface="Bell MT" panose="02020503060305020303" pitchFamily="18" charset="0"/>
              </a:rPr>
              <a:t>In 1990 Tim burners developed the World Wide Web </a:t>
            </a:r>
          </a:p>
          <a:p>
            <a:r>
              <a:rPr lang="en-US" sz="2200">
                <a:solidFill>
                  <a:schemeClr val="bg1"/>
                </a:solidFill>
                <a:latin typeface="Bell MT" panose="02020503060305020303" pitchFamily="18" charset="0"/>
              </a:rPr>
              <a:t>Satellite tv was the last to come from the communications revolution </a:t>
            </a:r>
          </a:p>
          <a:p>
            <a:r>
              <a:rPr lang="en-US" sz="2200">
                <a:solidFill>
                  <a:schemeClr val="bg1"/>
                </a:solidFill>
                <a:latin typeface="Bell MT" panose="02020503060305020303" pitchFamily="18" charset="0"/>
              </a:rPr>
              <a:t>In the 1990’s Africa Asia and Latin American populations were growing rapidly </a:t>
            </a:r>
          </a:p>
          <a:p>
            <a:r>
              <a:rPr lang="en-US" sz="2200">
                <a:solidFill>
                  <a:schemeClr val="bg1"/>
                </a:solidFill>
                <a:latin typeface="Bell MT" panose="02020503060305020303" pitchFamily="18" charset="0"/>
              </a:rPr>
              <a:t>Greece japan and Italy almost had an internal population growth: this means they would need immigrants to do lower skilled labor</a:t>
            </a:r>
          </a:p>
          <a:p>
            <a:r>
              <a:rPr lang="en-US" sz="2200">
                <a:solidFill>
                  <a:schemeClr val="bg1"/>
                </a:solidFill>
                <a:latin typeface="Bell MT" panose="02020503060305020303" pitchFamily="18" charset="0"/>
              </a:rPr>
              <a:t>Many people began to migrate to Europe and the United States... this brought fear of unemployment to the citizens </a:t>
            </a:r>
          </a:p>
          <a:p>
            <a:endParaRPr lang="en-US" sz="2200">
              <a:solidFill>
                <a:schemeClr val="bg1"/>
              </a:solidFill>
              <a:latin typeface="Bell MT" panose="02020503060305020303" pitchFamily="18" charset="0"/>
            </a:endParaRPr>
          </a:p>
        </p:txBody>
      </p:sp>
    </p:spTree>
    <p:extLst>
      <p:ext uri="{BB962C8B-B14F-4D97-AF65-F5344CB8AC3E}">
        <p14:creationId xmlns:p14="http://schemas.microsoft.com/office/powerpoint/2010/main" val="2411496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1500">
                <a:solidFill>
                  <a:schemeClr val="bg1"/>
                </a:solidFill>
                <a:latin typeface="Bodoni MT Poster Compressed" panose="02070706080601050204" pitchFamily="18" charset="0"/>
              </a:rPr>
              <a:t>Interaction</a:t>
            </a:r>
          </a:p>
        </p:txBody>
      </p:sp>
      <p:sp>
        <p:nvSpPr>
          <p:cNvPr id="3" name="Content Placeholder 2"/>
          <p:cNvSpPr>
            <a:spLocks noGrp="1"/>
          </p:cNvSpPr>
          <p:nvPr>
            <p:ph idx="1"/>
          </p:nvPr>
        </p:nvSpPr>
        <p:spPr/>
        <p:txBody>
          <a:bodyPr>
            <a:normAutofit fontScale="85000" lnSpcReduction="20000"/>
          </a:bodyPr>
          <a:lstStyle/>
          <a:p>
            <a:r>
              <a:rPr lang="en-US" sz="2200">
                <a:solidFill>
                  <a:schemeClr val="bg1"/>
                </a:solidFill>
                <a:latin typeface="Bell MT" panose="02020503060305020303" pitchFamily="18" charset="0"/>
              </a:rPr>
              <a:t>Migration isn’t new but the migration from different region was</a:t>
            </a:r>
          </a:p>
          <a:p>
            <a:r>
              <a:rPr lang="en-US" sz="2200">
                <a:solidFill>
                  <a:schemeClr val="bg1"/>
                </a:solidFill>
                <a:latin typeface="Bell MT" panose="02020503060305020303" pitchFamily="18" charset="0"/>
              </a:rPr>
              <a:t>This migration brought new cultures because people who moved to Europe and the USA would still go back and visit their home land </a:t>
            </a:r>
          </a:p>
          <a:p>
            <a:r>
              <a:rPr lang="en-US" sz="2200">
                <a:solidFill>
                  <a:schemeClr val="bg1"/>
                </a:solidFill>
                <a:latin typeface="Bell MT" panose="02020503060305020303" pitchFamily="18" charset="0"/>
              </a:rPr>
              <a:t>Globalization caused environmental problems. Huge tankers periodically leaked oil into the ocean and  smokestacks spread acidity to forests. Industries were causing damage and contributing to global warming </a:t>
            </a:r>
          </a:p>
          <a:p>
            <a:r>
              <a:rPr lang="en-US" sz="2200">
                <a:solidFill>
                  <a:schemeClr val="bg1"/>
                </a:solidFill>
                <a:latin typeface="Bell MT" panose="02020503060305020303" pitchFamily="18" charset="0"/>
              </a:rPr>
              <a:t>China’s population of over a billion people led to water shortages </a:t>
            </a:r>
          </a:p>
          <a:p>
            <a:r>
              <a:rPr lang="en-US" sz="2200">
                <a:solidFill>
                  <a:schemeClr val="bg1"/>
                </a:solidFill>
                <a:latin typeface="Bell MT" panose="02020503060305020303" pitchFamily="18" charset="0"/>
              </a:rPr>
              <a:t>China became the second greatest air polluted by 2001</a:t>
            </a:r>
          </a:p>
          <a:p>
            <a:r>
              <a:rPr lang="en-US" sz="2200">
                <a:solidFill>
                  <a:schemeClr val="bg1"/>
                </a:solidFill>
                <a:latin typeface="Bell MT" panose="02020503060305020303" pitchFamily="18" charset="0"/>
              </a:rPr>
              <a:t>By the 20th century the wealthy population living in industrialized nations consumed 4/5 of all marketed goods and resources</a:t>
            </a:r>
          </a:p>
          <a:p>
            <a:r>
              <a:rPr lang="en-US" sz="2200">
                <a:solidFill>
                  <a:schemeClr val="bg1"/>
                </a:solidFill>
                <a:latin typeface="Bell MT" panose="02020503060305020303" pitchFamily="18" charset="0"/>
              </a:rPr>
              <a:t>The wealthy 1/5 of humanity also produced 70% of the earths pollution </a:t>
            </a:r>
          </a:p>
          <a:p>
            <a:r>
              <a:rPr lang="en-US" sz="2200">
                <a:solidFill>
                  <a:schemeClr val="bg1"/>
                </a:solidFill>
                <a:latin typeface="Bell MT" panose="02020503060305020303" pitchFamily="18" charset="0"/>
              </a:rPr>
              <a:t>Warfare scientific experiments and the spread of industrialization threatened all life forms on earth</a:t>
            </a:r>
          </a:p>
          <a:p>
            <a:r>
              <a:rPr lang="en-US" sz="2200">
                <a:solidFill>
                  <a:schemeClr val="bg1"/>
                </a:solidFill>
                <a:latin typeface="Bell MT" panose="02020503060305020303" pitchFamily="18" charset="0"/>
              </a:rPr>
              <a:t>The greenhouse effect is increasing and deforestation is too</a:t>
            </a:r>
          </a:p>
          <a:p>
            <a:r>
              <a:rPr lang="en-US" sz="2200">
                <a:solidFill>
                  <a:schemeClr val="bg1"/>
                </a:solidFill>
                <a:latin typeface="Bell MT" panose="02020503060305020303" pitchFamily="18" charset="0"/>
              </a:rPr>
              <a:t>Many nations opposed to slow down their greenhouse gas output because it would hurt the economy</a:t>
            </a:r>
          </a:p>
        </p:txBody>
      </p:sp>
    </p:spTree>
    <p:extLst>
      <p:ext uri="{BB962C8B-B14F-4D97-AF65-F5344CB8AC3E}">
        <p14:creationId xmlns:p14="http://schemas.microsoft.com/office/powerpoint/2010/main" val="119226514"/>
      </p:ext>
    </p:extLst>
  </p:cSld>
  <p:clrMapOvr>
    <a:masterClrMapping/>
  </p:clrMapOvr>
</p:sld>
</file>

<file path=ppt/theme/theme1.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2867</Words>
  <Application>Microsoft Office PowerPoint</Application>
  <PresentationFormat>Widescreen</PresentationFormat>
  <Paragraphs>179</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Bell MT</vt:lpstr>
      <vt:lpstr>Bodoni MT Poster Compressed</vt:lpstr>
      <vt:lpstr>Bodoni MT Poster Compressed</vt:lpstr>
      <vt:lpstr>Calibri</vt:lpstr>
      <vt:lpstr>Calibri Light</vt:lpstr>
      <vt:lpstr>Office Theme</vt:lpstr>
      <vt:lpstr>Chapter 36</vt:lpstr>
      <vt:lpstr>Social</vt:lpstr>
      <vt:lpstr>Social</vt:lpstr>
      <vt:lpstr>Social</vt:lpstr>
      <vt:lpstr>Political</vt:lpstr>
      <vt:lpstr>Political</vt:lpstr>
      <vt:lpstr>Political</vt:lpstr>
      <vt:lpstr>Interaction</vt:lpstr>
      <vt:lpstr>Interaction</vt:lpstr>
      <vt:lpstr>Interaction</vt:lpstr>
      <vt:lpstr>Cultural</vt:lpstr>
      <vt:lpstr>Cultural</vt:lpstr>
      <vt:lpstr>Cultural</vt:lpstr>
      <vt:lpstr>Economical</vt:lpstr>
      <vt:lpstr>Economical</vt:lpstr>
      <vt:lpstr>Economical</vt:lpstr>
      <vt:lpstr>Art</vt:lpstr>
      <vt:lpstr>Darkytown Rebellion</vt:lpstr>
      <vt:lpstr>Shibboleth</vt:lpstr>
      <vt:lpstr>Shibboleth</vt:lpstr>
      <vt:lpstr>Shibboleth</vt:lpstr>
      <vt:lpstr>Shibboleth</vt:lpstr>
      <vt:lpstr>Kui Hua Zi (Sunflower Seeds)</vt:lpstr>
      <vt:lpstr>Kui Hua Zi (Sunflower Seeds)</vt:lpstr>
      <vt:lpstr>Kui Hua Zi (Sunflower Seeds)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36</dc:title>
  <dc:creator>Stephanie Tatum</dc:creator>
  <cp:lastModifiedBy>Stephanie Tatum</cp:lastModifiedBy>
  <cp:revision>94</cp:revision>
  <dcterms:modified xsi:type="dcterms:W3CDTF">2018-05-04T19:56:09Z</dcterms:modified>
</cp:coreProperties>
</file>