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59" r:id="rId6"/>
    <p:sldId id="262" r:id="rId7"/>
    <p:sldId id="261"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1"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2/21/2016</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2/21/2016</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2/21/2016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2/21/2016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2/21/2016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2/21/2016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2/21/2016</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2/21/2016</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2/21/2016</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Q9RUEgT9zcc"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Icymw_K_d3A"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listencurrent.com/teach/lessons/180-charles-dickens-reflects-on-society"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bbc.com/news/magazine-1690764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Charles Dickens</a:t>
            </a:r>
            <a:endParaRPr lang="en-US" dirty="0"/>
          </a:p>
        </p:txBody>
      </p:sp>
      <p:sp>
        <p:nvSpPr>
          <p:cNvPr id="3" name="Subtitle 2"/>
          <p:cNvSpPr>
            <a:spLocks noGrp="1"/>
          </p:cNvSpPr>
          <p:nvPr>
            <p:ph type="subTitle" idx="1"/>
          </p:nvPr>
        </p:nvSpPr>
        <p:spPr/>
        <p:txBody>
          <a:bodyPr/>
          <a:lstStyle/>
          <a:p>
            <a:r>
              <a:rPr lang="en-US" dirty="0" smtClean="0"/>
              <a:t>And the Industrial </a:t>
            </a:r>
            <a:r>
              <a:rPr lang="en-US" dirty="0"/>
              <a:t>R</a:t>
            </a:r>
            <a:r>
              <a:rPr lang="en-US" dirty="0" smtClean="0"/>
              <a:t>evolution</a:t>
            </a:r>
            <a:endParaRPr lang="en-US" dirty="0"/>
          </a:p>
        </p:txBody>
      </p:sp>
    </p:spTree>
    <p:extLst>
      <p:ext uri="{BB962C8B-B14F-4D97-AF65-F5344CB8AC3E}">
        <p14:creationId xmlns:p14="http://schemas.microsoft.com/office/powerpoint/2010/main" val="2117004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Charles Dickens was an English Victorian era author who wrote about the hard labor and living situations during the Industrial Revolution.</a:t>
            </a:r>
            <a:br>
              <a:rPr lang="en-US" dirty="0"/>
            </a:br>
            <a:endParaRPr lang="en-US" dirty="0"/>
          </a:p>
        </p:txBody>
      </p:sp>
      <p:pic>
        <p:nvPicPr>
          <p:cNvPr id="5" name="Picture 4"/>
          <p:cNvPicPr>
            <a:picLocks noChangeAspect="1"/>
          </p:cNvPicPr>
          <p:nvPr/>
        </p:nvPicPr>
        <p:blipFill>
          <a:blip r:embed="rId2"/>
          <a:stretch>
            <a:fillRect/>
          </a:stretch>
        </p:blipFill>
        <p:spPr>
          <a:xfrm>
            <a:off x="4063042" y="2570672"/>
            <a:ext cx="3027871" cy="4192436"/>
          </a:xfrm>
          <a:prstGeom prst="rect">
            <a:avLst/>
          </a:prstGeom>
        </p:spPr>
      </p:pic>
      <p:sp>
        <p:nvSpPr>
          <p:cNvPr id="6" name="Oval Callout 5"/>
          <p:cNvSpPr/>
          <p:nvPr/>
        </p:nvSpPr>
        <p:spPr>
          <a:xfrm>
            <a:off x="6849373" y="2570672"/>
            <a:ext cx="4986068" cy="216523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Ask Mrs. Tatum about her favorite Dickens novel, </a:t>
            </a:r>
          </a:p>
          <a:p>
            <a:pPr algn="ctr"/>
            <a:r>
              <a:rPr lang="en-US" sz="2400" b="1" i="1" dirty="0" smtClean="0">
                <a:solidFill>
                  <a:schemeClr val="tx1"/>
                </a:solidFill>
                <a:hlinkClick r:id="rId3"/>
              </a:rPr>
              <a:t>Great Expectations</a:t>
            </a:r>
            <a:r>
              <a:rPr lang="en-US" sz="2400" dirty="0" smtClean="0">
                <a:solidFill>
                  <a:schemeClr val="tx1"/>
                </a:solidFill>
              </a:rPr>
              <a:t>.</a:t>
            </a:r>
            <a:endParaRPr lang="en-US" sz="2400" dirty="0">
              <a:solidFill>
                <a:schemeClr val="tx1"/>
              </a:solidFill>
            </a:endParaRPr>
          </a:p>
        </p:txBody>
      </p:sp>
    </p:spTree>
    <p:extLst>
      <p:ext uri="{BB962C8B-B14F-4D97-AF65-F5344CB8AC3E}">
        <p14:creationId xmlns:p14="http://schemas.microsoft.com/office/powerpoint/2010/main" val="868625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664" y="741872"/>
            <a:ext cx="10731260" cy="836762"/>
          </a:xfrm>
        </p:spPr>
        <p:txBody>
          <a:bodyPr>
            <a:normAutofit/>
          </a:bodyPr>
          <a:lstStyle/>
          <a:p>
            <a:r>
              <a:rPr lang="en-US" dirty="0"/>
              <a:t>One of his most famous </a:t>
            </a:r>
            <a:r>
              <a:rPr lang="en-US" dirty="0" smtClean="0"/>
              <a:t>works,</a:t>
            </a:r>
            <a:r>
              <a:rPr lang="en-US" dirty="0"/>
              <a:t> </a:t>
            </a:r>
            <a:r>
              <a:rPr lang="en-US" i="1" dirty="0"/>
              <a:t>Oliver Twist,</a:t>
            </a:r>
            <a:r>
              <a:rPr lang="en-US" dirty="0"/>
              <a:t> </a:t>
            </a:r>
            <a:r>
              <a:rPr lang="en-US" dirty="0" smtClean="0"/>
              <a:t>was </a:t>
            </a:r>
            <a:r>
              <a:rPr lang="en-US" dirty="0"/>
              <a:t>about the young boys who worked as </a:t>
            </a:r>
            <a:r>
              <a:rPr lang="en-US" dirty="0" smtClean="0"/>
              <a:t>chimney sweepers. This </a:t>
            </a:r>
            <a:r>
              <a:rPr lang="en-US" dirty="0"/>
              <a:t>was, in a way, reflective of his childhood. </a:t>
            </a:r>
            <a:endParaRPr lang="en-US" dirty="0" smtClean="0"/>
          </a:p>
        </p:txBody>
      </p:sp>
      <p:pic>
        <p:nvPicPr>
          <p:cNvPr id="4" name="Picture 3"/>
          <p:cNvPicPr>
            <a:picLocks noChangeAspect="1"/>
          </p:cNvPicPr>
          <p:nvPr/>
        </p:nvPicPr>
        <p:blipFill>
          <a:blip r:embed="rId2"/>
          <a:stretch>
            <a:fillRect/>
          </a:stretch>
        </p:blipFill>
        <p:spPr>
          <a:xfrm>
            <a:off x="4387251" y="1654834"/>
            <a:ext cx="7804749" cy="5203166"/>
          </a:xfrm>
          <a:prstGeom prst="rect">
            <a:avLst/>
          </a:prstGeom>
        </p:spPr>
      </p:pic>
      <p:sp>
        <p:nvSpPr>
          <p:cNvPr id="2" name="TextBox 1"/>
          <p:cNvSpPr txBox="1"/>
          <p:nvPr/>
        </p:nvSpPr>
        <p:spPr>
          <a:xfrm>
            <a:off x="1000664" y="1518249"/>
            <a:ext cx="3079630" cy="5078313"/>
          </a:xfrm>
          <a:prstGeom prst="rect">
            <a:avLst/>
          </a:prstGeom>
          <a:noFill/>
        </p:spPr>
        <p:txBody>
          <a:bodyPr wrap="square" rtlCol="0">
            <a:spAutoFit/>
          </a:bodyPr>
          <a:lstStyle/>
          <a:p>
            <a:pPr marL="285750" indent="-285750">
              <a:buFont typeface="Franklin Gothic Book" panose="020B0503020102020204" pitchFamily="34" charset="0"/>
              <a:buChar char="■"/>
            </a:pPr>
            <a:r>
              <a:rPr lang="en-US" dirty="0"/>
              <a:t>His works gave the reader a glimpse of how difficult it was to live and work during this time in history where everything converted from traditional, manual labor to machine-driven, highly-productive labor and often more dangerous and life threatening. </a:t>
            </a:r>
            <a:endParaRPr lang="en-US" dirty="0" smtClean="0"/>
          </a:p>
          <a:p>
            <a:endParaRPr lang="en-US" dirty="0"/>
          </a:p>
          <a:p>
            <a:pPr marL="285750" indent="-285750">
              <a:buFont typeface="Franklin Gothic Book" panose="020B0503020102020204" pitchFamily="34" charset="0"/>
              <a:buChar char="■"/>
            </a:pPr>
            <a:r>
              <a:rPr lang="en-US" dirty="0"/>
              <a:t>Many of his novels were like this, describing the harshness of the new urban lifestyle that was caused by the Industrial Revolution.</a:t>
            </a:r>
            <a:r>
              <a:rPr lang="en-US" sz="1600" dirty="0"/>
              <a:t> </a:t>
            </a:r>
          </a:p>
          <a:p>
            <a:endParaRPr lang="en-US" dirty="0"/>
          </a:p>
        </p:txBody>
      </p:sp>
    </p:spTree>
    <p:extLst>
      <p:ext uri="{BB962C8B-B14F-4D97-AF65-F5344CB8AC3E}">
        <p14:creationId xmlns:p14="http://schemas.microsoft.com/office/powerpoint/2010/main" val="1796505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621102"/>
            <a:ext cx="9601200" cy="5246298"/>
          </a:xfrm>
        </p:spPr>
        <p:txBody>
          <a:bodyPr>
            <a:noAutofit/>
          </a:bodyPr>
          <a:lstStyle/>
          <a:p>
            <a:r>
              <a:rPr lang="en-US" sz="2400" dirty="0"/>
              <a:t>Because so many things could be manufactured so cheaply due to the revolution, wages plummeted, leaving many families extremely poor and unable to rely solely on the income of parents. </a:t>
            </a:r>
            <a:endParaRPr lang="en-US" sz="2400" dirty="0" smtClean="0"/>
          </a:p>
          <a:p>
            <a:r>
              <a:rPr lang="en-US" sz="2400" dirty="0" smtClean="0"/>
              <a:t>This </a:t>
            </a:r>
            <a:r>
              <a:rPr lang="en-US" sz="2400" dirty="0"/>
              <a:t>meant that children were forced to work as well, in equally bad and sometimes worse conditions, and this experience often prevented them from maintaining good health, let alone receiving a good education. </a:t>
            </a:r>
            <a:endParaRPr lang="en-US" sz="2400" dirty="0" smtClean="0"/>
          </a:p>
          <a:p>
            <a:r>
              <a:rPr lang="en-US" sz="2400" dirty="0" smtClean="0"/>
              <a:t>Although </a:t>
            </a:r>
            <a:r>
              <a:rPr lang="en-US" sz="2400" dirty="0"/>
              <a:t>there were workhouses where families in dire situations could go to receive help, the conditions there were just as awful, and families were often split up. </a:t>
            </a:r>
            <a:endParaRPr lang="en-US" sz="2400" dirty="0" smtClean="0"/>
          </a:p>
          <a:p>
            <a:r>
              <a:rPr lang="en-US" sz="2400" dirty="0" smtClean="0"/>
              <a:t>Yet</a:t>
            </a:r>
            <a:r>
              <a:rPr lang="en-US" sz="2400" dirty="0"/>
              <a:t>, people often had no choice but to take whatever help they could get, and this meant sacrificing a healthy family atmosphere. </a:t>
            </a:r>
            <a:endParaRPr lang="en-US" sz="2400" dirty="0" smtClean="0"/>
          </a:p>
          <a:p>
            <a:r>
              <a:rPr lang="en-US" sz="2400" dirty="0" smtClean="0"/>
              <a:t>Dickens </a:t>
            </a:r>
            <a:r>
              <a:rPr lang="en-US" sz="2400" dirty="0"/>
              <a:t>gives the relief system an especially harsh critique in </a:t>
            </a:r>
            <a:r>
              <a:rPr lang="en-US" sz="2400" i="1" dirty="0"/>
              <a:t>Oliver Twist</a:t>
            </a:r>
            <a:r>
              <a:rPr lang="en-US" sz="2400" dirty="0"/>
              <a:t>.</a:t>
            </a:r>
          </a:p>
        </p:txBody>
      </p:sp>
    </p:spTree>
    <p:extLst>
      <p:ext uri="{BB962C8B-B14F-4D97-AF65-F5344CB8AC3E}">
        <p14:creationId xmlns:p14="http://schemas.microsoft.com/office/powerpoint/2010/main" val="2847498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a:t>
            </a:r>
            <a:r>
              <a:rPr lang="en-US" b="1" i="1" dirty="0" smtClean="0">
                <a:hlinkClick r:id="rId2"/>
              </a:rPr>
              <a:t>Oliver Twist </a:t>
            </a:r>
            <a:r>
              <a:rPr lang="en-US" dirty="0" smtClean="0"/>
              <a:t>published in 1837</a:t>
            </a:r>
            <a:endParaRPr lang="en-US" dirty="0"/>
          </a:p>
        </p:txBody>
      </p:sp>
      <p:sp>
        <p:nvSpPr>
          <p:cNvPr id="3" name="Content Placeholder 2"/>
          <p:cNvSpPr>
            <a:spLocks noGrp="1"/>
          </p:cNvSpPr>
          <p:nvPr>
            <p:ph idx="1"/>
          </p:nvPr>
        </p:nvSpPr>
        <p:spPr>
          <a:xfrm>
            <a:off x="1371599" y="1613140"/>
            <a:ext cx="10403457" cy="4839418"/>
          </a:xfrm>
        </p:spPr>
        <p:txBody>
          <a:bodyPr>
            <a:noAutofit/>
          </a:bodyPr>
          <a:lstStyle/>
          <a:p>
            <a:pPr marL="0" indent="0">
              <a:buNone/>
            </a:pPr>
            <a:r>
              <a:rPr lang="en-US" sz="2400" dirty="0"/>
              <a:t>“So they established the rule that all poor people should have the alternative (for they would compel nobody, not they) of being starved by a gradual process in the house, or by a quick one out of it. With this view, they contracted with the waterworks to lay on an unlimited supply of water, and with a corn-factor to supply periodically small quantities of oatmeal, and issued three meals of thin gruel a day, with an onion twice a week and half a roll on Sundays. They made a great many other wise and humane regulations . . . kindly undertook to divorce poor married people . . . instead of compelling a man to support his family, as they had theretofore done, took his family away from him, and made him a bachelor! There is no saying how many applicants for relief, under these last two heads, might have started up in all classes of society, if it had not been coupled with the workhouse; but the board were long-headed men, and had provided for this difficulty. The relief was inseparable from the workhouse and the gruel, and that frightened people.”</a:t>
            </a:r>
          </a:p>
        </p:txBody>
      </p:sp>
    </p:spTree>
    <p:extLst>
      <p:ext uri="{BB962C8B-B14F-4D97-AF65-F5344CB8AC3E}">
        <p14:creationId xmlns:p14="http://schemas.microsoft.com/office/powerpoint/2010/main" val="10188615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Listen…</a:t>
            </a:r>
            <a:r>
              <a:rPr lang="en-US" dirty="0"/>
              <a:t/>
            </a:r>
            <a:br>
              <a:rPr lang="en-US" dirty="0"/>
            </a:br>
            <a:r>
              <a:rPr lang="en-US" sz="2800" dirty="0"/>
              <a:t>Fill in the FACT-QUESTION-RESPONSE organizer as you listen</a:t>
            </a:r>
            <a:r>
              <a:rPr lang="en-US" sz="2800" dirty="0" smtClean="0"/>
              <a:t>.</a:t>
            </a:r>
            <a:br>
              <a:rPr lang="en-US" sz="2800" dirty="0" smtClean="0"/>
            </a:br>
            <a:r>
              <a:rPr lang="en-US" sz="2800" dirty="0"/>
              <a:t/>
            </a:r>
            <a:br>
              <a:rPr lang="en-US" sz="2800" dirty="0"/>
            </a:br>
            <a:r>
              <a:rPr lang="en-US" sz="2200" dirty="0" smtClean="0">
                <a:hlinkClick r:id="rId2"/>
              </a:rPr>
              <a:t>https</a:t>
            </a:r>
            <a:r>
              <a:rPr lang="en-US" sz="2200" dirty="0">
                <a:hlinkClick r:id="rId2"/>
              </a:rPr>
              <a:t>://</a:t>
            </a:r>
            <a:r>
              <a:rPr lang="en-US" sz="2200" dirty="0" smtClean="0">
                <a:hlinkClick r:id="rId2"/>
              </a:rPr>
              <a:t>listencurrent.com/teach/lessons/180-charles-dickens-reflects-on-society</a:t>
            </a:r>
            <a:r>
              <a:rPr lang="en-US" sz="2200" dirty="0" smtClean="0"/>
              <a:t> </a:t>
            </a:r>
            <a:endParaRPr lang="en-US" sz="2200" dirty="0"/>
          </a:p>
        </p:txBody>
      </p:sp>
      <p:sp>
        <p:nvSpPr>
          <p:cNvPr id="3" name="Content Placeholder 2"/>
          <p:cNvSpPr>
            <a:spLocks noGrp="1"/>
          </p:cNvSpPr>
          <p:nvPr>
            <p:ph idx="1"/>
          </p:nvPr>
        </p:nvSpPr>
        <p:spPr>
          <a:xfrm>
            <a:off x="1371600" y="2070340"/>
            <a:ext cx="9601200" cy="4306019"/>
          </a:xfrm>
        </p:spPr>
        <p:txBody>
          <a:bodyPr>
            <a:normAutofit/>
          </a:bodyPr>
          <a:lstStyle/>
          <a:p>
            <a:pPr marL="0" indent="0">
              <a:buNone/>
            </a:pPr>
            <a:endParaRPr lang="en-US" sz="4000" dirty="0" smtClean="0"/>
          </a:p>
          <a:p>
            <a:pPr marL="0" indent="0">
              <a:buNone/>
            </a:pPr>
            <a:r>
              <a:rPr lang="en-US" sz="4000" dirty="0" smtClean="0"/>
              <a:t>Discuss…</a:t>
            </a:r>
          </a:p>
          <a:p>
            <a:r>
              <a:rPr lang="en-US" dirty="0" smtClean="0"/>
              <a:t>How </a:t>
            </a:r>
            <a:r>
              <a:rPr lang="en-US" dirty="0"/>
              <a:t>did conditions at the Lowell Mills compare to working and living conditions in England?</a:t>
            </a:r>
          </a:p>
          <a:p>
            <a:r>
              <a:rPr lang="en-US" dirty="0"/>
              <a:t>What impact did this trip to the U.S. have on his writing?</a:t>
            </a:r>
          </a:p>
          <a:p>
            <a:r>
              <a:rPr lang="en-US" dirty="0" smtClean="0"/>
              <a:t>How </a:t>
            </a:r>
            <a:r>
              <a:rPr lang="en-US" dirty="0"/>
              <a:t>did Dickens use his celebrity and his writing to reflect and question English society at the time?</a:t>
            </a:r>
          </a:p>
          <a:p>
            <a:r>
              <a:rPr lang="en-US" dirty="0" smtClean="0"/>
              <a:t>What </a:t>
            </a:r>
            <a:r>
              <a:rPr lang="en-US" dirty="0"/>
              <a:t>did Dickens feel like he had the power to do?</a:t>
            </a:r>
          </a:p>
          <a:p>
            <a:r>
              <a:rPr lang="en-US" dirty="0"/>
              <a:t>Why was Dickens opposed to unions if he cared about the conditions of workers?</a:t>
            </a:r>
          </a:p>
          <a:p>
            <a:endParaRPr lang="en-US" dirty="0"/>
          </a:p>
        </p:txBody>
      </p:sp>
    </p:spTree>
    <p:extLst>
      <p:ext uri="{BB962C8B-B14F-4D97-AF65-F5344CB8AC3E}">
        <p14:creationId xmlns:p14="http://schemas.microsoft.com/office/powerpoint/2010/main" val="28373253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more…</a:t>
            </a:r>
            <a:endParaRPr lang="en-US" dirty="0"/>
          </a:p>
        </p:txBody>
      </p:sp>
      <p:sp>
        <p:nvSpPr>
          <p:cNvPr id="3" name="Content Placeholder 2"/>
          <p:cNvSpPr>
            <a:spLocks noGrp="1"/>
          </p:cNvSpPr>
          <p:nvPr>
            <p:ph idx="1"/>
          </p:nvPr>
        </p:nvSpPr>
        <p:spPr>
          <a:xfrm>
            <a:off x="1371600" y="1388852"/>
            <a:ext cx="9601200" cy="5253488"/>
          </a:xfrm>
        </p:spPr>
        <p:txBody>
          <a:bodyPr>
            <a:normAutofit/>
          </a:bodyPr>
          <a:lstStyle/>
          <a:p>
            <a:r>
              <a:rPr lang="en-US" dirty="0" smtClean="0"/>
              <a:t>Read the BBC article, “</a:t>
            </a:r>
            <a:r>
              <a:rPr lang="en-US" b="1" dirty="0" smtClean="0">
                <a:hlinkClick r:id="rId2"/>
              </a:rPr>
              <a:t>Did Charles Dickens Really Save Poor Children and Clean Up the </a:t>
            </a:r>
            <a:r>
              <a:rPr lang="en-US" b="1" dirty="0" smtClean="0">
                <a:hlinkClick r:id="rId2"/>
              </a:rPr>
              <a:t>Slums?</a:t>
            </a:r>
            <a:r>
              <a:rPr lang="en-US" dirty="0" smtClean="0"/>
              <a:t>”.</a:t>
            </a: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Discuss:</a:t>
            </a:r>
            <a:endParaRPr lang="en-US" dirty="0" smtClean="0"/>
          </a:p>
          <a:p>
            <a:pPr lvl="1"/>
            <a:r>
              <a:rPr lang="en-US" dirty="0" smtClean="0"/>
              <a:t>What more do you now understand about English lives in the Victorian Era?</a:t>
            </a:r>
          </a:p>
          <a:p>
            <a:pPr lvl="1"/>
            <a:r>
              <a:rPr lang="en-US" dirty="0" smtClean="0"/>
              <a:t>What more do you now understand about the Industrial Revolution in England?</a:t>
            </a:r>
          </a:p>
          <a:p>
            <a:pPr lvl="1"/>
            <a:r>
              <a:rPr lang="en-US" dirty="0" smtClean="0"/>
              <a:t>What questions do you have about living conditions during the Industrial Revolution?</a:t>
            </a:r>
            <a:endParaRPr lang="en-US" dirty="0"/>
          </a:p>
        </p:txBody>
      </p:sp>
      <p:pic>
        <p:nvPicPr>
          <p:cNvPr id="4" name="Picture 3"/>
          <p:cNvPicPr>
            <a:picLocks noChangeAspect="1"/>
          </p:cNvPicPr>
          <p:nvPr/>
        </p:nvPicPr>
        <p:blipFill>
          <a:blip r:embed="rId3"/>
          <a:stretch>
            <a:fillRect/>
          </a:stretch>
        </p:blipFill>
        <p:spPr>
          <a:xfrm>
            <a:off x="3243532" y="1823749"/>
            <a:ext cx="5822830" cy="3276848"/>
          </a:xfrm>
          <a:prstGeom prst="rect">
            <a:avLst/>
          </a:prstGeom>
        </p:spPr>
      </p:pic>
    </p:spTree>
    <p:extLst>
      <p:ext uri="{BB962C8B-B14F-4D97-AF65-F5344CB8AC3E}">
        <p14:creationId xmlns:p14="http://schemas.microsoft.com/office/powerpoint/2010/main" val="1910560573"/>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TM10001105[[fn=Crop]]</Template>
  <TotalTime>69</TotalTime>
  <Words>588</Words>
  <Application>Microsoft Office PowerPoint</Application>
  <PresentationFormat>Widescreen</PresentationFormat>
  <Paragraphs>36</Paragraphs>
  <Slides>7</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7</vt:i4>
      </vt:variant>
    </vt:vector>
  </HeadingPairs>
  <TitlesOfParts>
    <vt:vector size="9" baseType="lpstr">
      <vt:lpstr>Franklin Gothic Book</vt:lpstr>
      <vt:lpstr>Crop</vt:lpstr>
      <vt:lpstr>Charles Dickens</vt:lpstr>
      <vt:lpstr>Charles Dickens was an English Victorian era author who wrote about the hard labor and living situations during the Industrial Revolution. </vt:lpstr>
      <vt:lpstr>PowerPoint Presentation</vt:lpstr>
      <vt:lpstr>PowerPoint Presentation</vt:lpstr>
      <vt:lpstr>From Oliver Twist published in 1837</vt:lpstr>
      <vt:lpstr>Listen… Fill in the FACT-QUESTION-RESPONSE organizer as you listen.  https://listencurrent.com/teach/lessons/180-charles-dickens-reflects-on-society </vt:lpstr>
      <vt:lpstr>Read more…</vt:lpstr>
    </vt:vector>
  </TitlesOfParts>
  <Company>Cobb County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Charles Dickens</dc:title>
  <dc:creator>Stephanie Tatum</dc:creator>
  <cp:lastModifiedBy>Stephanie Tatum</cp:lastModifiedBy>
  <cp:revision>12</cp:revision>
  <dcterms:created xsi:type="dcterms:W3CDTF">2016-02-20T20:45:00Z</dcterms:created>
  <dcterms:modified xsi:type="dcterms:W3CDTF">2016-02-21T16:55:53Z</dcterms:modified>
</cp:coreProperties>
</file>