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Nunito"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31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7ea21019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7ea21019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7ea21019c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7ea21019c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7ea21019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7ea21019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7ea21019c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7ea21019c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7ea21019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7ea21019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7ea21019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7ea21019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7ea21019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7ea21019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7ea21019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7ea21019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7ea21019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7ea21019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380" t="5279" r="-379" b="-5279"/>
          <a:stretch/>
        </p:blipFill>
        <p:spPr>
          <a:xfrm>
            <a:off x="-157400" y="-143100"/>
            <a:ext cx="9336351" cy="5871675"/>
          </a:xfrm>
          <a:prstGeom prst="rect">
            <a:avLst/>
          </a:prstGeom>
          <a:noFill/>
          <a:ln>
            <a:noFill/>
          </a:ln>
        </p:spPr>
      </p:pic>
      <p:sp>
        <p:nvSpPr>
          <p:cNvPr id="55" name="Google Shape;55;p13"/>
          <p:cNvSpPr txBox="1">
            <a:spLocks noGrp="1"/>
          </p:cNvSpPr>
          <p:nvPr>
            <p:ph type="ctrTitle"/>
          </p:nvPr>
        </p:nvSpPr>
        <p:spPr>
          <a:xfrm>
            <a:off x="346650" y="585075"/>
            <a:ext cx="8520600" cy="203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5400" i="1">
                <a:solidFill>
                  <a:srgbClr val="FFFFFF"/>
                </a:solidFill>
              </a:rPr>
              <a:t>Dante’s</a:t>
            </a:r>
            <a:r>
              <a:rPr lang="en" sz="5400">
                <a:solidFill>
                  <a:srgbClr val="FFFFFF"/>
                </a:solidFill>
              </a:rPr>
              <a:t> </a:t>
            </a:r>
            <a:r>
              <a:rPr lang="en" sz="5400" i="1">
                <a:solidFill>
                  <a:srgbClr val="FFFFFF"/>
                </a:solidFill>
              </a:rPr>
              <a:t>Inferno</a:t>
            </a:r>
            <a:r>
              <a:rPr lang="en" sz="5400">
                <a:solidFill>
                  <a:srgbClr val="FFFFFF"/>
                </a:solidFill>
              </a:rPr>
              <a:t>:</a:t>
            </a:r>
            <a:endParaRPr sz="5400">
              <a:solidFill>
                <a:srgbClr val="FFFFFF"/>
              </a:solidFill>
            </a:endParaRPr>
          </a:p>
          <a:p>
            <a:pPr marL="0" lvl="0" indent="0" algn="ctr" rtl="0">
              <a:spcBef>
                <a:spcPts val="0"/>
              </a:spcBef>
              <a:spcAft>
                <a:spcPts val="0"/>
              </a:spcAft>
              <a:buNone/>
            </a:pPr>
            <a:r>
              <a:rPr lang="en" sz="4400">
                <a:solidFill>
                  <a:srgbClr val="F3F3F3"/>
                </a:solidFill>
              </a:rPr>
              <a:t>THE NINTH CIRCLE OF HELL</a:t>
            </a:r>
            <a:endParaRPr>
              <a:solidFill>
                <a:srgbClr val="F3F3F3"/>
              </a:solidFill>
            </a:endParaRPr>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lnSpc>
                <a:spcPct val="115000"/>
              </a:lnSpc>
              <a:spcBef>
                <a:spcPts val="800"/>
              </a:spcBef>
              <a:spcAft>
                <a:spcPts val="0"/>
              </a:spcAft>
              <a:buClr>
                <a:schemeClr val="dk1"/>
              </a:buClr>
              <a:buSzPts val="1100"/>
              <a:buFont typeface="Arial"/>
              <a:buNone/>
            </a:pPr>
            <a:r>
              <a:rPr lang="en" sz="1800">
                <a:solidFill>
                  <a:srgbClr val="EFEFEF"/>
                </a:solidFill>
                <a:latin typeface="Nunito"/>
                <a:ea typeface="Nunito"/>
                <a:cs typeface="Nunito"/>
                <a:sym typeface="Nunito"/>
              </a:rPr>
              <a:t>Zack, Katie, Jessica, Dallas, Paige, Luke, Avi, Juliana, Hayden</a:t>
            </a:r>
            <a:endParaRPr sz="1800">
              <a:solidFill>
                <a:srgbClr val="EFEFEF"/>
              </a:solidFill>
              <a:latin typeface="Nunito"/>
              <a:ea typeface="Nunito"/>
              <a:cs typeface="Nunito"/>
              <a:sym typeface="Nunito"/>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Section #2 Questions</a:t>
            </a:r>
            <a:endParaRPr sz="2400"/>
          </a:p>
        </p:txBody>
      </p:sp>
      <p:sp>
        <p:nvSpPr>
          <p:cNvPr id="112" name="Google Shape;11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100"/>
              <a:buFont typeface="Arial"/>
              <a:buNone/>
            </a:pPr>
            <a:r>
              <a:rPr lang="en">
                <a:solidFill>
                  <a:schemeClr val="dk1"/>
                </a:solidFill>
              </a:rPr>
              <a:t>1.What is the significance of Hell being frozen over instead of a fiery inferno? / What does it represent?  (Symbolism analysis)</a:t>
            </a:r>
            <a:endParaRPr>
              <a:solidFill>
                <a:schemeClr val="dk1"/>
              </a:solidFill>
            </a:endParaRPr>
          </a:p>
          <a:p>
            <a:pPr marL="0" lvl="0" indent="0" algn="l" rtl="0">
              <a:spcBef>
                <a:spcPts val="800"/>
              </a:spcBef>
              <a:spcAft>
                <a:spcPts val="0"/>
              </a:spcAft>
              <a:buClr>
                <a:schemeClr val="dk1"/>
              </a:buClr>
              <a:buSzPts val="1100"/>
              <a:buFont typeface="Arial"/>
              <a:buNone/>
            </a:pPr>
            <a:endParaRPr>
              <a:solidFill>
                <a:schemeClr val="dk1"/>
              </a:solidFill>
            </a:endParaRPr>
          </a:p>
          <a:p>
            <a:pPr marL="0" lvl="0" indent="0" algn="l" rtl="0">
              <a:spcBef>
                <a:spcPts val="800"/>
              </a:spcBef>
              <a:spcAft>
                <a:spcPts val="0"/>
              </a:spcAft>
              <a:buClr>
                <a:schemeClr val="dk1"/>
              </a:buClr>
              <a:buSzPts val="1100"/>
              <a:buFont typeface="Arial"/>
              <a:buNone/>
            </a:pPr>
            <a:r>
              <a:rPr lang="en">
                <a:solidFill>
                  <a:schemeClr val="dk1"/>
                </a:solidFill>
              </a:rPr>
              <a:t>2.How does Dante’s reaction to the icy Ninth Circle of Hell contribute to his character overall?  (Character analysis)</a:t>
            </a:r>
            <a:endParaRPr>
              <a:solidFill>
                <a:schemeClr val="dk1"/>
              </a:solidFill>
            </a:endParaRPr>
          </a:p>
          <a:p>
            <a:pPr marL="0" lvl="0" indent="0" algn="l" rtl="0">
              <a:spcBef>
                <a:spcPts val="800"/>
              </a:spcBef>
              <a:spcAft>
                <a:spcPts val="0"/>
              </a:spcAft>
              <a:buClr>
                <a:schemeClr val="dk1"/>
              </a:buClr>
              <a:buSzPts val="1100"/>
              <a:buFont typeface="Arial"/>
              <a:buNone/>
            </a:pPr>
            <a:endParaRPr>
              <a:solidFill>
                <a:schemeClr val="dk1"/>
              </a:solidFill>
            </a:endParaRPr>
          </a:p>
          <a:p>
            <a:pPr marL="0" lvl="0" indent="0" algn="l" rtl="0">
              <a:spcBef>
                <a:spcPts val="800"/>
              </a:spcBef>
              <a:spcAft>
                <a:spcPts val="0"/>
              </a:spcAft>
              <a:buClr>
                <a:schemeClr val="dk1"/>
              </a:buClr>
              <a:buSzPts val="1100"/>
              <a:buFont typeface="Arial"/>
              <a:buNone/>
            </a:pPr>
            <a:r>
              <a:rPr lang="en">
                <a:solidFill>
                  <a:schemeClr val="dk1"/>
                </a:solidFill>
              </a:rPr>
              <a:t>3.Based on this selection, what is the theme of this specific canto?  The entire epic?  (Theme analysis)</a:t>
            </a:r>
            <a:endParaRPr>
              <a:solidFill>
                <a:schemeClr val="dk1"/>
              </a:solidFill>
            </a:endParaRPr>
          </a:p>
          <a:p>
            <a:pPr marL="0" lvl="0" indent="0" algn="l" rtl="0">
              <a:spcBef>
                <a:spcPts val="0"/>
              </a:spcBef>
              <a:spcAft>
                <a:spcPts val="1600"/>
              </a:spcAft>
              <a:buNone/>
            </a:pPr>
            <a:endParaRPr/>
          </a:p>
        </p:txBody>
      </p:sp>
      <p:sp>
        <p:nvSpPr>
          <p:cNvPr id="113" name="Google Shape;113;p22"/>
          <p:cNvSpPr txBox="1"/>
          <p:nvPr/>
        </p:nvSpPr>
        <p:spPr>
          <a:xfrm>
            <a:off x="311700" y="1938150"/>
            <a:ext cx="8520600" cy="30069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
                <a:solidFill>
                  <a:srgbClr val="D9D9D9"/>
                </a:solidFill>
              </a:rPr>
              <a:t>The ninth circle of hell is frozen rather than fiery because it is furthest away from Jerusalem</a:t>
            </a:r>
            <a:endParaRPr>
              <a:solidFill>
                <a:srgbClr val="D9D9D9"/>
              </a:solidFill>
            </a:endParaRPr>
          </a:p>
          <a:p>
            <a:pPr marL="0" lvl="0" indent="0" algn="l" rtl="0">
              <a:spcBef>
                <a:spcPts val="0"/>
              </a:spcBef>
              <a:spcAft>
                <a:spcPts val="0"/>
              </a:spcAft>
              <a:buNone/>
            </a:pPr>
            <a:endParaRPr>
              <a:solidFill>
                <a:srgbClr val="D9D9D9"/>
              </a:solidFill>
            </a:endParaRPr>
          </a:p>
          <a:p>
            <a:pPr marL="0" lvl="0" indent="0" algn="l" rtl="0">
              <a:spcBef>
                <a:spcPts val="0"/>
              </a:spcBef>
              <a:spcAft>
                <a:spcPts val="0"/>
              </a:spcAft>
              <a:buNone/>
            </a:pPr>
            <a:endParaRPr>
              <a:solidFill>
                <a:srgbClr val="D9D9D9"/>
              </a:solidFill>
            </a:endParaRPr>
          </a:p>
          <a:p>
            <a:pPr marL="0" lvl="0" indent="457200" algn="l" rtl="0">
              <a:spcBef>
                <a:spcPts val="0"/>
              </a:spcBef>
              <a:spcAft>
                <a:spcPts val="0"/>
              </a:spcAft>
              <a:buNone/>
            </a:pPr>
            <a:r>
              <a:rPr lang="en">
                <a:solidFill>
                  <a:srgbClr val="D9D9D9"/>
                </a:solidFill>
              </a:rPr>
              <a:t>                                                                                                                                                                      </a:t>
            </a:r>
            <a:endParaRPr>
              <a:solidFill>
                <a:srgbClr val="D9D9D9"/>
              </a:solidFill>
            </a:endParaRPr>
          </a:p>
          <a:p>
            <a:pPr marL="0" lvl="0" indent="457200" algn="l" rtl="0">
              <a:spcBef>
                <a:spcPts val="0"/>
              </a:spcBef>
              <a:spcAft>
                <a:spcPts val="0"/>
              </a:spcAft>
              <a:buNone/>
            </a:pPr>
            <a:endParaRPr>
              <a:solidFill>
                <a:srgbClr val="D9D9D9"/>
              </a:solidFill>
            </a:endParaRPr>
          </a:p>
          <a:p>
            <a:pPr marL="0" lvl="0" indent="457200" algn="l" rtl="0">
              <a:spcBef>
                <a:spcPts val="0"/>
              </a:spcBef>
              <a:spcAft>
                <a:spcPts val="0"/>
              </a:spcAft>
              <a:buNone/>
            </a:pPr>
            <a:r>
              <a:rPr lang="en">
                <a:solidFill>
                  <a:srgbClr val="D9D9D9"/>
                </a:solidFill>
              </a:rPr>
              <a:t>It helps him realize that he must change his ways because he does not want to end up the way the people in the ninth circle of hell did. </a:t>
            </a:r>
            <a:endParaRPr>
              <a:solidFill>
                <a:srgbClr val="D9D9D9"/>
              </a:solidFill>
            </a:endParaRPr>
          </a:p>
          <a:p>
            <a:pPr marL="0" lvl="0" indent="0" algn="l" rtl="0">
              <a:spcBef>
                <a:spcPts val="0"/>
              </a:spcBef>
              <a:spcAft>
                <a:spcPts val="0"/>
              </a:spcAft>
              <a:buNone/>
            </a:pPr>
            <a:endParaRPr>
              <a:solidFill>
                <a:srgbClr val="D9D9D9"/>
              </a:solidFill>
            </a:endParaRPr>
          </a:p>
          <a:p>
            <a:pPr marL="0" lvl="0" indent="0" algn="l" rtl="0">
              <a:spcBef>
                <a:spcPts val="0"/>
              </a:spcBef>
              <a:spcAft>
                <a:spcPts val="0"/>
              </a:spcAft>
              <a:buNone/>
            </a:pPr>
            <a:endParaRPr>
              <a:solidFill>
                <a:srgbClr val="D9D9D9"/>
              </a:solidFill>
            </a:endParaRPr>
          </a:p>
          <a:p>
            <a:pPr marL="0" lvl="0" indent="0" algn="l" rtl="0">
              <a:spcBef>
                <a:spcPts val="0"/>
              </a:spcBef>
              <a:spcAft>
                <a:spcPts val="0"/>
              </a:spcAft>
              <a:buNone/>
            </a:pPr>
            <a:endParaRPr>
              <a:solidFill>
                <a:srgbClr val="D9D9D9"/>
              </a:solidFill>
            </a:endParaRPr>
          </a:p>
          <a:p>
            <a:pPr marL="0" lvl="0" indent="0" algn="l" rtl="0">
              <a:spcBef>
                <a:spcPts val="0"/>
              </a:spcBef>
              <a:spcAft>
                <a:spcPts val="0"/>
              </a:spcAft>
              <a:buNone/>
            </a:pPr>
            <a:endParaRPr>
              <a:solidFill>
                <a:srgbClr val="D9D9D9"/>
              </a:solidFill>
            </a:endParaRPr>
          </a:p>
          <a:p>
            <a:pPr marL="0" lvl="0" indent="457200" algn="l" rtl="0">
              <a:spcBef>
                <a:spcPts val="0"/>
              </a:spcBef>
              <a:spcAft>
                <a:spcPts val="0"/>
              </a:spcAft>
              <a:buNone/>
            </a:pPr>
            <a:r>
              <a:rPr lang="en">
                <a:solidFill>
                  <a:srgbClr val="D9D9D9"/>
                </a:solidFill>
              </a:rPr>
              <a:t>People who betrayed others end up in an ongoing hell of ice because their mistakes damaged bonds they had. The entire epic’s theme was to learn from mistakes and change before it’s too late. </a:t>
            </a:r>
            <a:endParaRPr>
              <a:solidFill>
                <a:srgbClr val="D9D9D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1000"/>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the 9th circle ?</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D9D9D9"/>
              </a:buClr>
              <a:buSzPts val="2400"/>
              <a:buChar char="●"/>
            </a:pPr>
            <a:r>
              <a:rPr lang="en" sz="2400">
                <a:solidFill>
                  <a:srgbClr val="D9D9D9"/>
                </a:solidFill>
              </a:rPr>
              <a:t>most evil of sinners (traitors) are sent here </a:t>
            </a:r>
            <a:endParaRPr sz="2400">
              <a:solidFill>
                <a:srgbClr val="D9D9D9"/>
              </a:solidFill>
            </a:endParaRPr>
          </a:p>
          <a:p>
            <a:pPr marL="914400" lvl="1" indent="-381000" algn="l" rtl="0">
              <a:spcBef>
                <a:spcPts val="0"/>
              </a:spcBef>
              <a:spcAft>
                <a:spcPts val="0"/>
              </a:spcAft>
              <a:buClr>
                <a:srgbClr val="D9D9D9"/>
              </a:buClr>
              <a:buSzPts val="2400"/>
              <a:buChar char="○"/>
            </a:pPr>
            <a:r>
              <a:rPr lang="en" sz="2400">
                <a:solidFill>
                  <a:srgbClr val="D9D9D9"/>
                </a:solidFill>
              </a:rPr>
              <a:t>4 different types  </a:t>
            </a:r>
            <a:endParaRPr sz="2400">
              <a:solidFill>
                <a:srgbClr val="D9D9D9"/>
              </a:solidFill>
            </a:endParaRPr>
          </a:p>
          <a:p>
            <a:pPr marL="457200" lvl="0" indent="-381000" algn="l" rtl="0">
              <a:spcBef>
                <a:spcPts val="0"/>
              </a:spcBef>
              <a:spcAft>
                <a:spcPts val="0"/>
              </a:spcAft>
              <a:buClr>
                <a:srgbClr val="D9D9D9"/>
              </a:buClr>
              <a:buSzPts val="2400"/>
              <a:buChar char="●"/>
            </a:pPr>
            <a:r>
              <a:rPr lang="en" sz="2400">
                <a:solidFill>
                  <a:srgbClr val="D9D9D9"/>
                </a:solidFill>
              </a:rPr>
              <a:t>Frozen lake with distorted bodies in various forms</a:t>
            </a:r>
            <a:endParaRPr sz="2400">
              <a:solidFill>
                <a:srgbClr val="D9D9D9"/>
              </a:solidFill>
            </a:endParaRPr>
          </a:p>
          <a:p>
            <a:pPr marL="457200" lvl="0" indent="-381000" algn="l" rtl="0">
              <a:spcBef>
                <a:spcPts val="0"/>
              </a:spcBef>
              <a:spcAft>
                <a:spcPts val="0"/>
              </a:spcAft>
              <a:buClr>
                <a:srgbClr val="D9D9D9"/>
              </a:buClr>
              <a:buSzPts val="2400"/>
              <a:buChar char="●"/>
            </a:pPr>
            <a:r>
              <a:rPr lang="en" sz="2400">
                <a:solidFill>
                  <a:srgbClr val="D9D9D9"/>
                </a:solidFill>
              </a:rPr>
              <a:t>Satan, a fallen angel, resides here</a:t>
            </a:r>
            <a:endParaRPr sz="2400">
              <a:solidFill>
                <a:srgbClr val="D9D9D9"/>
              </a:solidFill>
            </a:endParaRPr>
          </a:p>
          <a:p>
            <a:pPr marL="914400" lvl="1" indent="-381000" algn="l" rtl="0">
              <a:spcBef>
                <a:spcPts val="0"/>
              </a:spcBef>
              <a:spcAft>
                <a:spcPts val="0"/>
              </a:spcAft>
              <a:buClr>
                <a:srgbClr val="D9D9D9"/>
              </a:buClr>
              <a:buSzPts val="2400"/>
              <a:buChar char="○"/>
            </a:pPr>
            <a:r>
              <a:rPr lang="en" sz="2400">
                <a:solidFill>
                  <a:srgbClr val="D9D9D9"/>
                </a:solidFill>
              </a:rPr>
              <a:t>3 heads</a:t>
            </a:r>
            <a:endParaRPr sz="2400">
              <a:solidFill>
                <a:srgbClr val="D9D9D9"/>
              </a:solidFill>
            </a:endParaRPr>
          </a:p>
          <a:p>
            <a:pPr marL="914400" lvl="1" indent="-381000" algn="l" rtl="0">
              <a:spcBef>
                <a:spcPts val="0"/>
              </a:spcBef>
              <a:spcAft>
                <a:spcPts val="0"/>
              </a:spcAft>
              <a:buClr>
                <a:srgbClr val="D9D9D9"/>
              </a:buClr>
              <a:buSzPts val="2400"/>
              <a:buChar char="○"/>
            </a:pPr>
            <a:r>
              <a:rPr lang="en" sz="2400">
                <a:solidFill>
                  <a:srgbClr val="D9D9D9"/>
                </a:solidFill>
              </a:rPr>
              <a:t>chews on Judas, Brutus, and Cassius</a:t>
            </a:r>
            <a:endParaRPr sz="2400">
              <a:solidFill>
                <a:srgbClr val="D9D9D9"/>
              </a:solidFill>
            </a:endParaRPr>
          </a:p>
          <a:p>
            <a:pPr marL="0" lvl="0" indent="0" algn="l" rtl="0">
              <a:spcBef>
                <a:spcPts val="1600"/>
              </a:spcBef>
              <a:spcAft>
                <a:spcPts val="1600"/>
              </a:spcAft>
              <a:buNone/>
            </a:pPr>
            <a:endParaRPr/>
          </a:p>
        </p:txBody>
      </p:sp>
      <p:pic>
        <p:nvPicPr>
          <p:cNvPr id="63" name="Google Shape;63;p14"/>
          <p:cNvPicPr preferRelativeResize="0"/>
          <p:nvPr/>
        </p:nvPicPr>
        <p:blipFill>
          <a:blip r:embed="rId3">
            <a:alphaModFix/>
          </a:blip>
          <a:stretch>
            <a:fillRect/>
          </a:stretch>
        </p:blipFill>
        <p:spPr>
          <a:xfrm>
            <a:off x="5021100" y="3674600"/>
            <a:ext cx="4034774" cy="1468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Summary </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457200" algn="l" rtl="0">
              <a:spcBef>
                <a:spcPts val="0"/>
              </a:spcBef>
              <a:spcAft>
                <a:spcPts val="1600"/>
              </a:spcAft>
              <a:buNone/>
            </a:pPr>
            <a:r>
              <a:rPr lang="en" sz="2000">
                <a:solidFill>
                  <a:srgbClr val="D9D9D9"/>
                </a:solidFill>
              </a:rPr>
              <a:t>Virgil guides Dante through the last circle of hell which has the greatest effect on Dante because of the gore and inhumane suffering. He witnesses lifeless people scattered around the icy floor and the fallen angel Lucifer, who is now Satan, ripping into bones and flesh as Dante watches in horror. He describes his dreadful experience as a terrible nightmare and he felt as if he had died. The frigid weather and the despair in the air contributes to the atmosphere. Dante grows more and more unsteady until he is brought back to earth. The 9th circle, along with the other levels of hell, helps Dante acknowledge that he must strive to stop his wrongdoings or he could end up in one. </a:t>
            </a:r>
            <a:endParaRPr sz="2000">
              <a:solidFill>
                <a:srgbClr val="D9D9D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Literary analysis </a:t>
            </a:r>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9D9D9"/>
                </a:solidFill>
              </a:rPr>
              <a:t>	Dante’s decision to place traders in the ninth and final ring of hell implies that betrayal is the worst possible act against God. When one goes against a voluntary love it is equivalent to going against God. For example, an inhabitant of the fourth circle, Judas Iscariot, directly went against his friend, Jesus Christ. Furthermore, presenting Judas decapitated rather than missing his legs, unlike the other sinners, deepens Judas the ultimate sinner. Due to Julius Caesar having been  controversial at the time, and even now, placing Brutus and Cassius (the murderers of Caesar) displays Dante’s personal belief of Rome’s superiority to other nations. Additionally, describing Brutus, Cassius, and Judas as having been similarly mutilated by Lucifer expresses Dante’s view that the church and the government are equal despite their differences. </a:t>
            </a:r>
            <a:endParaRPr>
              <a:solidFill>
                <a:srgbClr val="D9D9D9"/>
              </a:solidFill>
            </a:endParaRPr>
          </a:p>
          <a:p>
            <a:pPr marL="0" lvl="0" indent="0" algn="l" rtl="0">
              <a:spcBef>
                <a:spcPts val="1600"/>
              </a:spcBef>
              <a:spcAft>
                <a:spcPts val="1600"/>
              </a:spcAft>
              <a:buNone/>
            </a:pPr>
            <a:endParaRPr>
              <a:solidFill>
                <a:srgbClr val="D9D9D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196900"/>
            <a:ext cx="8520600" cy="76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Interesting Information </a:t>
            </a:r>
            <a:endParaRPr/>
          </a:p>
          <a:p>
            <a:pPr marL="0" lvl="0" indent="0" algn="ctr" rtl="0">
              <a:spcBef>
                <a:spcPts val="0"/>
              </a:spcBef>
              <a:spcAft>
                <a:spcPts val="0"/>
              </a:spcAft>
              <a:buNone/>
            </a:pPr>
            <a:r>
              <a:rPr lang="en" sz="1800"/>
              <a:t>from danteworlds</a:t>
            </a:r>
            <a:endParaRPr sz="1800"/>
          </a:p>
        </p:txBody>
      </p:sp>
      <p:sp>
        <p:nvSpPr>
          <p:cNvPr id="81" name="Google Shape;81;p17"/>
          <p:cNvSpPr txBox="1">
            <a:spLocks noGrp="1"/>
          </p:cNvSpPr>
          <p:nvPr>
            <p:ph type="body" idx="1"/>
          </p:nvPr>
        </p:nvSpPr>
        <p:spPr>
          <a:xfrm>
            <a:off x="311700" y="824575"/>
            <a:ext cx="8520600" cy="37443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D9D9D9"/>
              </a:buClr>
              <a:buSzPts val="1900"/>
              <a:buChar char="●"/>
            </a:pPr>
            <a:r>
              <a:rPr lang="en" sz="1900">
                <a:solidFill>
                  <a:srgbClr val="D9D9D9"/>
                </a:solidFill>
              </a:rPr>
              <a:t>The ninth circle is divided into 4 parts </a:t>
            </a:r>
            <a:endParaRPr sz="1900">
              <a:solidFill>
                <a:srgbClr val="D9D9D9"/>
              </a:solidFill>
            </a:endParaRPr>
          </a:p>
          <a:p>
            <a:pPr marL="914400" lvl="1" indent="-330200" algn="l" rtl="0">
              <a:spcBef>
                <a:spcPts val="0"/>
              </a:spcBef>
              <a:spcAft>
                <a:spcPts val="0"/>
              </a:spcAft>
              <a:buClr>
                <a:srgbClr val="D9D9D9"/>
              </a:buClr>
              <a:buSzPts val="1600"/>
              <a:buChar char="○"/>
            </a:pPr>
            <a:r>
              <a:rPr lang="en" sz="1600">
                <a:solidFill>
                  <a:srgbClr val="D9D9D9"/>
                </a:solidFill>
              </a:rPr>
              <a:t>Caina </a:t>
            </a:r>
            <a:endParaRPr sz="1600">
              <a:solidFill>
                <a:srgbClr val="D9D9D9"/>
              </a:solidFill>
            </a:endParaRPr>
          </a:p>
          <a:p>
            <a:pPr marL="1371600" lvl="2" indent="-330200" algn="l" rtl="0">
              <a:spcBef>
                <a:spcPts val="0"/>
              </a:spcBef>
              <a:spcAft>
                <a:spcPts val="0"/>
              </a:spcAft>
              <a:buClr>
                <a:srgbClr val="D9D9D9"/>
              </a:buClr>
              <a:buSzPts val="1600"/>
              <a:buChar char="■"/>
            </a:pPr>
            <a:r>
              <a:rPr lang="en" sz="1600">
                <a:solidFill>
                  <a:srgbClr val="D9D9D9"/>
                </a:solidFill>
              </a:rPr>
              <a:t>named after the biblical Cain (first child of Adam and Eve)</a:t>
            </a:r>
            <a:endParaRPr sz="1600">
              <a:solidFill>
                <a:srgbClr val="D9D9D9"/>
              </a:solidFill>
            </a:endParaRPr>
          </a:p>
          <a:p>
            <a:pPr marL="1371600" lvl="2" indent="-330200" algn="l" rtl="0">
              <a:spcBef>
                <a:spcPts val="0"/>
              </a:spcBef>
              <a:spcAft>
                <a:spcPts val="0"/>
              </a:spcAft>
              <a:buClr>
                <a:srgbClr val="D9D9D9"/>
              </a:buClr>
              <a:buSzPts val="1600"/>
              <a:buChar char="■"/>
            </a:pPr>
            <a:r>
              <a:rPr lang="en" sz="1600">
                <a:solidFill>
                  <a:srgbClr val="D9D9D9"/>
                </a:solidFill>
              </a:rPr>
              <a:t>Traitors to their Kin</a:t>
            </a:r>
            <a:endParaRPr sz="1600">
              <a:solidFill>
                <a:srgbClr val="D9D9D9"/>
              </a:solidFill>
            </a:endParaRPr>
          </a:p>
          <a:p>
            <a:pPr marL="914400" lvl="1" indent="-330200" algn="l" rtl="0">
              <a:spcBef>
                <a:spcPts val="0"/>
              </a:spcBef>
              <a:spcAft>
                <a:spcPts val="0"/>
              </a:spcAft>
              <a:buClr>
                <a:srgbClr val="D9D9D9"/>
              </a:buClr>
              <a:buSzPts val="1600"/>
              <a:buChar char="○"/>
            </a:pPr>
            <a:r>
              <a:rPr lang="en" sz="1600">
                <a:solidFill>
                  <a:srgbClr val="D9D9D9"/>
                </a:solidFill>
              </a:rPr>
              <a:t>Antenora</a:t>
            </a:r>
            <a:endParaRPr sz="1600">
              <a:solidFill>
                <a:srgbClr val="D9D9D9"/>
              </a:solidFill>
            </a:endParaRPr>
          </a:p>
          <a:p>
            <a:pPr marL="1371600" lvl="2" indent="-330200" algn="l" rtl="0">
              <a:spcBef>
                <a:spcPts val="0"/>
              </a:spcBef>
              <a:spcAft>
                <a:spcPts val="0"/>
              </a:spcAft>
              <a:buClr>
                <a:srgbClr val="D9D9D9"/>
              </a:buClr>
              <a:buSzPts val="1600"/>
              <a:buChar char="■"/>
            </a:pPr>
            <a:r>
              <a:rPr lang="en" sz="1600">
                <a:solidFill>
                  <a:srgbClr val="D9D9D9"/>
                </a:solidFill>
              </a:rPr>
              <a:t>named for the prince Antenor</a:t>
            </a:r>
            <a:endParaRPr sz="1600">
              <a:solidFill>
                <a:srgbClr val="D9D9D9"/>
              </a:solidFill>
            </a:endParaRPr>
          </a:p>
          <a:p>
            <a:pPr marL="1371600" lvl="2" indent="-330200" algn="l" rtl="0">
              <a:spcBef>
                <a:spcPts val="0"/>
              </a:spcBef>
              <a:spcAft>
                <a:spcPts val="0"/>
              </a:spcAft>
              <a:buClr>
                <a:srgbClr val="D9D9D9"/>
              </a:buClr>
              <a:buSzPts val="1600"/>
              <a:buChar char="■"/>
            </a:pPr>
            <a:r>
              <a:rPr lang="en" sz="1600">
                <a:solidFill>
                  <a:srgbClr val="D9D9D9"/>
                </a:solidFill>
              </a:rPr>
              <a:t>traitors to one's homeland</a:t>
            </a:r>
            <a:endParaRPr sz="1600">
              <a:solidFill>
                <a:srgbClr val="D9D9D9"/>
              </a:solidFill>
            </a:endParaRPr>
          </a:p>
          <a:p>
            <a:pPr marL="914400" lvl="1" indent="-330200" algn="l" rtl="0">
              <a:spcBef>
                <a:spcPts val="0"/>
              </a:spcBef>
              <a:spcAft>
                <a:spcPts val="0"/>
              </a:spcAft>
              <a:buClr>
                <a:srgbClr val="D9D9D9"/>
              </a:buClr>
              <a:buSzPts val="1600"/>
              <a:buChar char="○"/>
            </a:pPr>
            <a:r>
              <a:rPr lang="en" sz="1600">
                <a:solidFill>
                  <a:srgbClr val="D9D9D9"/>
                </a:solidFill>
              </a:rPr>
              <a:t>Ptolomea </a:t>
            </a:r>
            <a:endParaRPr sz="1600">
              <a:solidFill>
                <a:srgbClr val="D9D9D9"/>
              </a:solidFill>
            </a:endParaRPr>
          </a:p>
          <a:p>
            <a:pPr marL="1371600" lvl="2" indent="-330200" algn="l" rtl="0">
              <a:spcBef>
                <a:spcPts val="0"/>
              </a:spcBef>
              <a:spcAft>
                <a:spcPts val="0"/>
              </a:spcAft>
              <a:buClr>
                <a:srgbClr val="D9D9D9"/>
              </a:buClr>
              <a:buSzPts val="1600"/>
              <a:buChar char="■"/>
            </a:pPr>
            <a:r>
              <a:rPr lang="en" sz="1600">
                <a:solidFill>
                  <a:srgbClr val="D9D9D9"/>
                </a:solidFill>
              </a:rPr>
              <a:t>named after when Ptolemy held a banquet for his father-in-law Simon and two of Simon's sons during which he had them all killed</a:t>
            </a:r>
            <a:endParaRPr sz="1600">
              <a:solidFill>
                <a:srgbClr val="D9D9D9"/>
              </a:solidFill>
            </a:endParaRPr>
          </a:p>
          <a:p>
            <a:pPr marL="1371600" lvl="2" indent="-330200" algn="l" rtl="0">
              <a:spcBef>
                <a:spcPts val="0"/>
              </a:spcBef>
              <a:spcAft>
                <a:spcPts val="0"/>
              </a:spcAft>
              <a:buClr>
                <a:srgbClr val="D9D9D9"/>
              </a:buClr>
              <a:buSzPts val="1600"/>
              <a:buChar char="■"/>
            </a:pPr>
            <a:r>
              <a:rPr lang="en" sz="1600">
                <a:solidFill>
                  <a:srgbClr val="D9D9D9"/>
                </a:solidFill>
              </a:rPr>
              <a:t>traitors to guests</a:t>
            </a:r>
            <a:endParaRPr sz="1600">
              <a:solidFill>
                <a:srgbClr val="D9D9D9"/>
              </a:solidFill>
            </a:endParaRPr>
          </a:p>
          <a:p>
            <a:pPr marL="914400" lvl="1" indent="-330200" algn="l" rtl="0">
              <a:spcBef>
                <a:spcPts val="0"/>
              </a:spcBef>
              <a:spcAft>
                <a:spcPts val="0"/>
              </a:spcAft>
              <a:buClr>
                <a:srgbClr val="D9D9D9"/>
              </a:buClr>
              <a:buSzPts val="1600"/>
              <a:buChar char="○"/>
            </a:pPr>
            <a:r>
              <a:rPr lang="en" sz="1600">
                <a:solidFill>
                  <a:srgbClr val="D9D9D9"/>
                </a:solidFill>
              </a:rPr>
              <a:t>Judecca </a:t>
            </a:r>
            <a:endParaRPr sz="1600">
              <a:solidFill>
                <a:srgbClr val="D9D9D9"/>
              </a:solidFill>
            </a:endParaRPr>
          </a:p>
          <a:p>
            <a:pPr marL="1371600" lvl="2" indent="-330200" algn="l" rtl="0">
              <a:spcBef>
                <a:spcPts val="0"/>
              </a:spcBef>
              <a:spcAft>
                <a:spcPts val="0"/>
              </a:spcAft>
              <a:buClr>
                <a:srgbClr val="D9D9D9"/>
              </a:buClr>
              <a:buSzPts val="1600"/>
              <a:buChar char="■"/>
            </a:pPr>
            <a:r>
              <a:rPr lang="en" sz="1600">
                <a:solidFill>
                  <a:srgbClr val="D9D9D9"/>
                </a:solidFill>
              </a:rPr>
              <a:t>named after the apostle who betrayed Jesus</a:t>
            </a:r>
            <a:endParaRPr sz="1600">
              <a:solidFill>
                <a:srgbClr val="D9D9D9"/>
              </a:solidFill>
            </a:endParaRPr>
          </a:p>
          <a:p>
            <a:pPr marL="1371600" lvl="2" indent="-330200" algn="l" rtl="0">
              <a:spcBef>
                <a:spcPts val="0"/>
              </a:spcBef>
              <a:spcAft>
                <a:spcPts val="0"/>
              </a:spcAft>
              <a:buClr>
                <a:srgbClr val="D9D9D9"/>
              </a:buClr>
              <a:buSzPts val="1600"/>
              <a:buChar char="■"/>
            </a:pPr>
            <a:r>
              <a:rPr lang="en" sz="1600">
                <a:solidFill>
                  <a:srgbClr val="D9D9D9"/>
                </a:solidFill>
              </a:rPr>
              <a:t>(satan is here)</a:t>
            </a:r>
            <a:endParaRPr sz="1600">
              <a:solidFill>
                <a:srgbClr val="D9D9D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04025"/>
            <a:ext cx="8520600" cy="74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Interesting Information</a:t>
            </a:r>
            <a:br>
              <a:rPr lang="en"/>
            </a:br>
            <a:r>
              <a:rPr lang="en" sz="1800"/>
              <a:t>from danteworlds</a:t>
            </a:r>
            <a:r>
              <a:rPr lang="en"/>
              <a:t> </a:t>
            </a:r>
            <a:endParaRPr/>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D9D9D9"/>
              </a:buClr>
              <a:buSzPts val="2200"/>
              <a:buChar char="●"/>
            </a:pPr>
            <a:r>
              <a:rPr lang="en" sz="2200">
                <a:solidFill>
                  <a:srgbClr val="D9D9D9"/>
                </a:solidFill>
              </a:rPr>
              <a:t>Giants connect floors 8 and 9</a:t>
            </a:r>
            <a:endParaRPr sz="2200">
              <a:solidFill>
                <a:srgbClr val="D9D9D9"/>
              </a:solidFill>
            </a:endParaRPr>
          </a:p>
          <a:p>
            <a:pPr marL="914400" lvl="1" indent="-336550" algn="l" rtl="0">
              <a:spcBef>
                <a:spcPts val="0"/>
              </a:spcBef>
              <a:spcAft>
                <a:spcPts val="0"/>
              </a:spcAft>
              <a:buClr>
                <a:srgbClr val="D9D9D9"/>
              </a:buClr>
              <a:buSzPts val="1700"/>
              <a:buChar char="○"/>
            </a:pPr>
            <a:r>
              <a:rPr lang="en" sz="1700">
                <a:solidFill>
                  <a:srgbClr val="D9D9D9"/>
                </a:solidFill>
              </a:rPr>
              <a:t>the upper halves of their huge bodies tower over the inner edge of circle 8</a:t>
            </a:r>
            <a:endParaRPr sz="1700">
              <a:solidFill>
                <a:srgbClr val="D9D9D9"/>
              </a:solidFill>
            </a:endParaRPr>
          </a:p>
          <a:p>
            <a:pPr marL="914400" lvl="1" indent="-336550" algn="l" rtl="0">
              <a:spcBef>
                <a:spcPts val="0"/>
              </a:spcBef>
              <a:spcAft>
                <a:spcPts val="0"/>
              </a:spcAft>
              <a:buClr>
                <a:srgbClr val="D9D9D9"/>
              </a:buClr>
              <a:buSzPts val="1700"/>
              <a:buChar char="○"/>
            </a:pPr>
            <a:r>
              <a:rPr lang="en" sz="1700">
                <a:solidFill>
                  <a:srgbClr val="D9D9D9"/>
                </a:solidFill>
              </a:rPr>
              <a:t>The giants are from both biblical and classical stories</a:t>
            </a:r>
            <a:endParaRPr sz="1700">
              <a:solidFill>
                <a:srgbClr val="D9D9D9"/>
              </a:solidFill>
            </a:endParaRPr>
          </a:p>
          <a:p>
            <a:pPr marL="914400" lvl="1" indent="-336550" algn="l" rtl="0">
              <a:spcBef>
                <a:spcPts val="0"/>
              </a:spcBef>
              <a:spcAft>
                <a:spcPts val="0"/>
              </a:spcAft>
              <a:buClr>
                <a:srgbClr val="D9D9D9"/>
              </a:buClr>
              <a:buSzPts val="1700"/>
              <a:buChar char="○"/>
            </a:pPr>
            <a:r>
              <a:rPr lang="en" sz="1700">
                <a:solidFill>
                  <a:srgbClr val="D9D9D9"/>
                </a:solidFill>
              </a:rPr>
              <a:t>examples of defiant rebels	</a:t>
            </a:r>
            <a:endParaRPr sz="1700">
              <a:solidFill>
                <a:srgbClr val="D9D9D9"/>
              </a:solidFill>
            </a:endParaRPr>
          </a:p>
          <a:p>
            <a:pPr marL="914400" lvl="1" indent="-336550" algn="l" rtl="0">
              <a:spcBef>
                <a:spcPts val="0"/>
              </a:spcBef>
              <a:spcAft>
                <a:spcPts val="0"/>
              </a:spcAft>
              <a:buClr>
                <a:srgbClr val="D9D9D9"/>
              </a:buClr>
              <a:buSzPts val="1700"/>
              <a:buChar char="○"/>
            </a:pPr>
            <a:r>
              <a:rPr lang="en" sz="1700">
                <a:solidFill>
                  <a:srgbClr val="D9D9D9"/>
                </a:solidFill>
              </a:rPr>
              <a:t>Ephialtes was one of the Giants who fought against Jove and the other Olympian gods</a:t>
            </a:r>
            <a:endParaRPr sz="1700">
              <a:solidFill>
                <a:srgbClr val="D9D9D9"/>
              </a:solidFill>
            </a:endParaRPr>
          </a:p>
          <a:p>
            <a:pPr marL="914400" lvl="1" indent="-336550" algn="l" rtl="0">
              <a:spcBef>
                <a:spcPts val="0"/>
              </a:spcBef>
              <a:spcAft>
                <a:spcPts val="0"/>
              </a:spcAft>
              <a:buClr>
                <a:srgbClr val="D9D9D9"/>
              </a:buClr>
              <a:buSzPts val="1700"/>
              <a:buChar char="○"/>
            </a:pPr>
            <a:r>
              <a:rPr lang="en" sz="1700">
                <a:solidFill>
                  <a:srgbClr val="D9D9D9"/>
                </a:solidFill>
              </a:rPr>
              <a:t>Nimrod was viewed as a Giant in the medieval tradition that Dante follows</a:t>
            </a:r>
            <a:endParaRPr sz="1700">
              <a:solidFill>
                <a:srgbClr val="D9D9D9"/>
              </a:solidFill>
            </a:endParaRPr>
          </a:p>
          <a:p>
            <a:pPr marL="914400" lvl="1" indent="-336550" algn="l" rtl="0">
              <a:spcBef>
                <a:spcPts val="0"/>
              </a:spcBef>
              <a:spcAft>
                <a:spcPts val="0"/>
              </a:spcAft>
              <a:buClr>
                <a:srgbClr val="D9D9D9"/>
              </a:buClr>
              <a:buSzPts val="1700"/>
              <a:buChar char="○"/>
            </a:pPr>
            <a:r>
              <a:rPr lang="en" sz="1700">
                <a:solidFill>
                  <a:srgbClr val="D9D9D9"/>
                </a:solidFill>
              </a:rPr>
              <a:t>Antaeus can speak and was born after his brothers waged war against the gods</a:t>
            </a:r>
            <a:endParaRPr sz="1700">
              <a:solidFill>
                <a:srgbClr val="D9D9D9"/>
              </a:solidFill>
            </a:endParaRPr>
          </a:p>
          <a:p>
            <a:pPr marL="1371600" lvl="2" indent="-336550" algn="l" rtl="0">
              <a:spcBef>
                <a:spcPts val="0"/>
              </a:spcBef>
              <a:spcAft>
                <a:spcPts val="0"/>
              </a:spcAft>
              <a:buClr>
                <a:srgbClr val="D9D9D9"/>
              </a:buClr>
              <a:buSzPts val="1700"/>
              <a:buChar char="■"/>
            </a:pPr>
            <a:r>
              <a:rPr lang="en" sz="1700">
                <a:solidFill>
                  <a:srgbClr val="D9D9D9"/>
                </a:solidFill>
              </a:rPr>
              <a:t>He is able to lift Dante and Virgil and deposit them on the floor of the ninth circle</a:t>
            </a:r>
            <a:endParaRPr sz="1400"/>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276825" y="4275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Selection #1 – Lines</a:t>
            </a:r>
            <a:endParaRPr sz="2400"/>
          </a:p>
          <a:p>
            <a:pPr marL="0" lvl="0" indent="0" algn="ctr" rtl="0">
              <a:spcBef>
                <a:spcPts val="0"/>
              </a:spcBef>
              <a:spcAft>
                <a:spcPts val="0"/>
              </a:spcAft>
              <a:buNone/>
            </a:pPr>
            <a:r>
              <a:rPr lang="en" sz="2000"/>
              <a:t>Line analysis</a:t>
            </a:r>
            <a:endParaRPr sz="2000"/>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100"/>
              <a:buFont typeface="Arial"/>
              <a:buNone/>
            </a:pPr>
            <a:r>
              <a:rPr lang="en" sz="2000">
                <a:solidFill>
                  <a:srgbClr val="D9D9D9"/>
                </a:solidFill>
              </a:rPr>
              <a:t>I stood now where the souls of the last class / (where fear my verses tell it) were covered wholly; / they shone below the ice like straws in glass.</a:t>
            </a:r>
            <a:endParaRPr sz="2000">
              <a:solidFill>
                <a:srgbClr val="D9D9D9"/>
              </a:solidFill>
            </a:endParaRPr>
          </a:p>
          <a:p>
            <a:pPr marL="0" lvl="0" indent="0" algn="l" rtl="0">
              <a:spcBef>
                <a:spcPts val="800"/>
              </a:spcBef>
              <a:spcAft>
                <a:spcPts val="0"/>
              </a:spcAft>
              <a:buClr>
                <a:schemeClr val="dk1"/>
              </a:buClr>
              <a:buSzPts val="1100"/>
              <a:buFont typeface="Arial"/>
              <a:buNone/>
            </a:pPr>
            <a:endParaRPr sz="2000">
              <a:solidFill>
                <a:srgbClr val="D9D9D9"/>
              </a:solidFill>
            </a:endParaRPr>
          </a:p>
          <a:p>
            <a:pPr marL="0" lvl="0" indent="0" algn="l" rtl="0">
              <a:spcBef>
                <a:spcPts val="800"/>
              </a:spcBef>
              <a:spcAft>
                <a:spcPts val="0"/>
              </a:spcAft>
              <a:buClr>
                <a:schemeClr val="dk1"/>
              </a:buClr>
              <a:buSzPts val="1100"/>
              <a:buFont typeface="Arial"/>
              <a:buNone/>
            </a:pPr>
            <a:r>
              <a:rPr lang="en" sz="2000">
                <a:solidFill>
                  <a:srgbClr val="D9D9D9"/>
                </a:solidFill>
              </a:rPr>
              <a:t>Some lie stretched out; others are fixed in place / upright, some on their heads, some on their soles; / another, like a bow, bends foot to face.</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250675" y="392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Section #1 Questions</a:t>
            </a:r>
            <a:endParaRPr sz="2400"/>
          </a:p>
        </p:txBody>
      </p:sp>
      <p:sp>
        <p:nvSpPr>
          <p:cNvPr id="99" name="Google Shape;99;p20"/>
          <p:cNvSpPr txBox="1">
            <a:spLocks noGrp="1"/>
          </p:cNvSpPr>
          <p:nvPr>
            <p:ph type="body" idx="1"/>
          </p:nvPr>
        </p:nvSpPr>
        <p:spPr>
          <a:xfrm>
            <a:off x="364000" y="863550"/>
            <a:ext cx="8520600" cy="34164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100"/>
              <a:buFont typeface="Arial"/>
              <a:buNone/>
            </a:pPr>
            <a:r>
              <a:rPr lang="en" sz="1700">
                <a:solidFill>
                  <a:schemeClr val="dk1"/>
                </a:solidFill>
              </a:rPr>
              <a:t>1.Why does Satan chew on the legs of Brutus and Cassius yet he chews on the head of Judas?  (Symbolism analysis)</a:t>
            </a:r>
            <a:endParaRPr sz="1700">
              <a:solidFill>
                <a:schemeClr val="dk1"/>
              </a:solidFill>
            </a:endParaRPr>
          </a:p>
          <a:p>
            <a:pPr marL="0" lvl="0" indent="0" algn="l" rtl="0">
              <a:spcBef>
                <a:spcPts val="800"/>
              </a:spcBef>
              <a:spcAft>
                <a:spcPts val="0"/>
              </a:spcAft>
              <a:buClr>
                <a:schemeClr val="dk1"/>
              </a:buClr>
              <a:buSzPts val="1100"/>
              <a:buFont typeface="Arial"/>
              <a:buNone/>
            </a:pPr>
            <a:endParaRPr sz="1700">
              <a:solidFill>
                <a:schemeClr val="dk1"/>
              </a:solidFill>
            </a:endParaRPr>
          </a:p>
          <a:p>
            <a:pPr marL="0" lvl="0" indent="0" algn="l" rtl="0">
              <a:spcBef>
                <a:spcPts val="800"/>
              </a:spcBef>
              <a:spcAft>
                <a:spcPts val="0"/>
              </a:spcAft>
              <a:buClr>
                <a:schemeClr val="dk1"/>
              </a:buClr>
              <a:buSzPts val="1100"/>
              <a:buFont typeface="Arial"/>
              <a:buNone/>
            </a:pPr>
            <a:r>
              <a:rPr lang="en" sz="1700">
                <a:solidFill>
                  <a:schemeClr val="dk1"/>
                </a:solidFill>
              </a:rPr>
              <a:t>2.How does this description of Satan tie into the greater allegory and Christian comparisons?  (Allegory analysis)</a:t>
            </a:r>
            <a:endParaRPr sz="1700">
              <a:solidFill>
                <a:schemeClr val="dk1"/>
              </a:solidFill>
            </a:endParaRPr>
          </a:p>
          <a:p>
            <a:pPr marL="0" lvl="0" indent="0" algn="l" rtl="0">
              <a:spcBef>
                <a:spcPts val="800"/>
              </a:spcBef>
              <a:spcAft>
                <a:spcPts val="0"/>
              </a:spcAft>
              <a:buClr>
                <a:schemeClr val="dk1"/>
              </a:buClr>
              <a:buSzPts val="1100"/>
              <a:buFont typeface="Arial"/>
              <a:buNone/>
            </a:pPr>
            <a:endParaRPr sz="1700">
              <a:solidFill>
                <a:schemeClr val="dk1"/>
              </a:solidFill>
            </a:endParaRPr>
          </a:p>
          <a:p>
            <a:pPr marL="0" lvl="0" indent="0" algn="l" rtl="0">
              <a:spcBef>
                <a:spcPts val="800"/>
              </a:spcBef>
              <a:spcAft>
                <a:spcPts val="0"/>
              </a:spcAft>
              <a:buClr>
                <a:schemeClr val="dk1"/>
              </a:buClr>
              <a:buSzPts val="1100"/>
              <a:buFont typeface="Arial"/>
              <a:buNone/>
            </a:pPr>
            <a:r>
              <a:rPr lang="en" sz="1700">
                <a:solidFill>
                  <a:schemeClr val="dk1"/>
                </a:solidFill>
              </a:rPr>
              <a:t>	</a:t>
            </a:r>
            <a:endParaRPr sz="1700">
              <a:solidFill>
                <a:schemeClr val="dk1"/>
              </a:solidFill>
            </a:endParaRPr>
          </a:p>
          <a:p>
            <a:pPr marL="0" lvl="0" indent="0" algn="l" rtl="0">
              <a:spcBef>
                <a:spcPts val="800"/>
              </a:spcBef>
              <a:spcAft>
                <a:spcPts val="0"/>
              </a:spcAft>
              <a:buClr>
                <a:schemeClr val="dk1"/>
              </a:buClr>
              <a:buSzPts val="1100"/>
              <a:buFont typeface="Arial"/>
              <a:buNone/>
            </a:pPr>
            <a:r>
              <a:rPr lang="en" sz="1700">
                <a:solidFill>
                  <a:schemeClr val="dk1"/>
                </a:solidFill>
              </a:rPr>
              <a:t>3.Based on this selection, what is the theme of this specific canto?  The entire epic?  (Theme analysis)</a:t>
            </a:r>
            <a:endParaRPr sz="1700">
              <a:solidFill>
                <a:schemeClr val="dk1"/>
              </a:solidFill>
            </a:endParaRPr>
          </a:p>
          <a:p>
            <a:pPr marL="0" lvl="0" indent="0" algn="l" rtl="0">
              <a:spcBef>
                <a:spcPts val="800"/>
              </a:spcBef>
              <a:spcAft>
                <a:spcPts val="0"/>
              </a:spcAft>
              <a:buClr>
                <a:schemeClr val="dk1"/>
              </a:buClr>
              <a:buSzPts val="1100"/>
              <a:buFont typeface="Arial"/>
              <a:buNone/>
            </a:pPr>
            <a:r>
              <a:rPr lang="en" sz="1700">
                <a:solidFill>
                  <a:schemeClr val="dk1"/>
                </a:solidFill>
              </a:rPr>
              <a:t>	</a:t>
            </a:r>
            <a:endParaRPr sz="1700">
              <a:solidFill>
                <a:schemeClr val="dk1"/>
              </a:solidFill>
            </a:endParaRPr>
          </a:p>
          <a:p>
            <a:pPr marL="0" lvl="0" indent="0" algn="l" rtl="0">
              <a:spcBef>
                <a:spcPts val="0"/>
              </a:spcBef>
              <a:spcAft>
                <a:spcPts val="1600"/>
              </a:spcAft>
              <a:buNone/>
            </a:pPr>
            <a:endParaRPr sz="1700"/>
          </a:p>
        </p:txBody>
      </p:sp>
      <p:sp>
        <p:nvSpPr>
          <p:cNvPr id="100" name="Google Shape;100;p20"/>
          <p:cNvSpPr txBox="1"/>
          <p:nvPr/>
        </p:nvSpPr>
        <p:spPr>
          <a:xfrm>
            <a:off x="231250" y="627175"/>
            <a:ext cx="8786100" cy="409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800"/>
              </a:spcBef>
              <a:spcAft>
                <a:spcPts val="0"/>
              </a:spcAft>
              <a:buNone/>
            </a:pPr>
            <a:endParaRPr>
              <a:solidFill>
                <a:schemeClr val="dk1"/>
              </a:solidFill>
            </a:endParaRPr>
          </a:p>
          <a:p>
            <a:pPr marL="0" lvl="0" indent="0" algn="l" rtl="0">
              <a:lnSpc>
                <a:spcPct val="115000"/>
              </a:lnSpc>
              <a:spcBef>
                <a:spcPts val="800"/>
              </a:spcBef>
              <a:spcAft>
                <a:spcPts val="0"/>
              </a:spcAft>
              <a:buNone/>
            </a:pPr>
            <a:endParaRPr>
              <a:solidFill>
                <a:srgbClr val="D9D9D9"/>
              </a:solidFill>
            </a:endParaRPr>
          </a:p>
          <a:p>
            <a:pPr marL="0" lvl="0" indent="457200" algn="l" rtl="0">
              <a:lnSpc>
                <a:spcPct val="115000"/>
              </a:lnSpc>
              <a:spcBef>
                <a:spcPts val="800"/>
              </a:spcBef>
              <a:spcAft>
                <a:spcPts val="0"/>
              </a:spcAft>
              <a:buClr>
                <a:schemeClr val="dk1"/>
              </a:buClr>
              <a:buSzPts val="1100"/>
              <a:buFont typeface="Arial"/>
              <a:buNone/>
            </a:pPr>
            <a:endParaRPr sz="1200">
              <a:solidFill>
                <a:srgbClr val="D9D9D9"/>
              </a:solidFill>
            </a:endParaRPr>
          </a:p>
          <a:p>
            <a:pPr marL="0" lvl="0" indent="457200" algn="l" rtl="0">
              <a:lnSpc>
                <a:spcPct val="115000"/>
              </a:lnSpc>
              <a:spcBef>
                <a:spcPts val="800"/>
              </a:spcBef>
              <a:spcAft>
                <a:spcPts val="0"/>
              </a:spcAft>
              <a:buClr>
                <a:schemeClr val="dk1"/>
              </a:buClr>
              <a:buSzPts val="1100"/>
              <a:buFont typeface="Arial"/>
              <a:buNone/>
            </a:pPr>
            <a:r>
              <a:rPr lang="en" sz="1200">
                <a:solidFill>
                  <a:srgbClr val="D9D9D9"/>
                </a:solidFill>
              </a:rPr>
              <a:t>Due to his direct betrayal to Jesus, Judas is shown having his head chewed rather than his limbs. He is designated as the most treacherous sinner because of this action, and therefore is destined to suffer more.</a:t>
            </a:r>
            <a:endParaRPr sz="1200">
              <a:solidFill>
                <a:srgbClr val="D9D9D9"/>
              </a:solidFill>
            </a:endParaRPr>
          </a:p>
          <a:p>
            <a:pPr marL="0" lvl="0" indent="0" algn="l" rtl="0">
              <a:lnSpc>
                <a:spcPct val="115000"/>
              </a:lnSpc>
              <a:spcBef>
                <a:spcPts val="800"/>
              </a:spcBef>
              <a:spcAft>
                <a:spcPts val="0"/>
              </a:spcAft>
              <a:buClr>
                <a:schemeClr val="dk1"/>
              </a:buClr>
              <a:buSzPts val="1100"/>
              <a:buFont typeface="Arial"/>
              <a:buNone/>
            </a:pPr>
            <a:endParaRPr>
              <a:solidFill>
                <a:srgbClr val="D9D9D9"/>
              </a:solidFill>
            </a:endParaRPr>
          </a:p>
          <a:p>
            <a:pPr marL="0" lvl="0" indent="0" algn="l" rtl="0">
              <a:lnSpc>
                <a:spcPct val="115000"/>
              </a:lnSpc>
              <a:spcBef>
                <a:spcPts val="800"/>
              </a:spcBef>
              <a:spcAft>
                <a:spcPts val="0"/>
              </a:spcAft>
              <a:buClr>
                <a:schemeClr val="dk1"/>
              </a:buClr>
              <a:buSzPts val="1100"/>
              <a:buFont typeface="Arial"/>
              <a:buNone/>
            </a:pPr>
            <a:r>
              <a:rPr lang="en">
                <a:solidFill>
                  <a:srgbClr val="D9D9D9"/>
                </a:solidFill>
              </a:rPr>
              <a:t>Satan is described as a grotesque and terror-invoking figure. This provides contrast to the general image of Christ, who is perceived as welcoming and kind. The dark description of also emphasizes the absence of Christ’s light within Satan and this circle of hell.</a:t>
            </a:r>
            <a:endParaRPr>
              <a:solidFill>
                <a:srgbClr val="D9D9D9"/>
              </a:solidFill>
            </a:endParaRPr>
          </a:p>
          <a:p>
            <a:pPr marL="0" lvl="0" indent="0" algn="l" rtl="0">
              <a:lnSpc>
                <a:spcPct val="115000"/>
              </a:lnSpc>
              <a:spcBef>
                <a:spcPts val="800"/>
              </a:spcBef>
              <a:spcAft>
                <a:spcPts val="0"/>
              </a:spcAft>
              <a:buClr>
                <a:schemeClr val="dk1"/>
              </a:buClr>
              <a:buSzPts val="1100"/>
              <a:buFont typeface="Arial"/>
              <a:buNone/>
            </a:pPr>
            <a:endParaRPr>
              <a:solidFill>
                <a:srgbClr val="D9D9D9"/>
              </a:solidFill>
            </a:endParaRPr>
          </a:p>
          <a:p>
            <a:pPr marL="0" lvl="0" indent="0" algn="l" rtl="0">
              <a:lnSpc>
                <a:spcPct val="115000"/>
              </a:lnSpc>
              <a:spcBef>
                <a:spcPts val="800"/>
              </a:spcBef>
              <a:spcAft>
                <a:spcPts val="0"/>
              </a:spcAft>
              <a:buClr>
                <a:schemeClr val="dk1"/>
              </a:buClr>
              <a:buSzPts val="1100"/>
              <a:buFont typeface="Arial"/>
              <a:buNone/>
            </a:pPr>
            <a:endParaRPr>
              <a:solidFill>
                <a:srgbClr val="D9D9D9"/>
              </a:solidFill>
            </a:endParaRPr>
          </a:p>
          <a:p>
            <a:pPr marL="0" lvl="0" indent="0" algn="l" rtl="0">
              <a:lnSpc>
                <a:spcPct val="115000"/>
              </a:lnSpc>
              <a:spcBef>
                <a:spcPts val="800"/>
              </a:spcBef>
              <a:spcAft>
                <a:spcPts val="0"/>
              </a:spcAft>
              <a:buClr>
                <a:schemeClr val="dk1"/>
              </a:buClr>
              <a:buSzPts val="1100"/>
              <a:buFont typeface="Arial"/>
              <a:buNone/>
            </a:pPr>
            <a:r>
              <a:rPr lang="en">
                <a:solidFill>
                  <a:srgbClr val="D9D9D9"/>
                </a:solidFill>
              </a:rPr>
              <a:t>	This canto stresses the Medieval belief that actions determine the level of suffering by showing the terrible punishments the worst sinners received.</a:t>
            </a:r>
            <a:endParaRPr>
              <a:solidFill>
                <a:srgbClr val="D9D9D9"/>
              </a:solidFill>
            </a:endParaRPr>
          </a:p>
          <a:p>
            <a:pPr marL="0" lvl="0" indent="0" algn="l" rtl="0">
              <a:lnSpc>
                <a:spcPct val="115000"/>
              </a:lnSpc>
              <a:spcBef>
                <a:spcPts val="80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a:solidFill>
                  <a:schemeClr val="dk1"/>
                </a:solidFill>
              </a:rPr>
              <a:t>	</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1000"/>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53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Selection #2 – Lines </a:t>
            </a:r>
            <a:endParaRPr sz="2400"/>
          </a:p>
          <a:p>
            <a:pPr marL="0" lvl="0" indent="0" algn="ctr" rtl="0">
              <a:spcBef>
                <a:spcPts val="0"/>
              </a:spcBef>
              <a:spcAft>
                <a:spcPts val="0"/>
              </a:spcAft>
              <a:buNone/>
            </a:pPr>
            <a:r>
              <a:rPr lang="en" sz="2000"/>
              <a:t>Line analysis</a:t>
            </a:r>
            <a:endParaRPr sz="2000"/>
          </a:p>
        </p:txBody>
      </p:sp>
      <p:sp>
        <p:nvSpPr>
          <p:cNvPr id="106" name="Google Shape;10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100"/>
              <a:buFont typeface="Arial"/>
              <a:buNone/>
            </a:pPr>
            <a:r>
              <a:rPr lang="en" sz="2000">
                <a:solidFill>
                  <a:srgbClr val="D9D9D9"/>
                </a:solidFill>
              </a:rPr>
              <a:t>In every mouth he worked a broken sinner / between his rake-like teeth.  Thus he kept three / in eternal pain at his eternal dinner.</a:t>
            </a:r>
            <a:endParaRPr sz="2000">
              <a:solidFill>
                <a:srgbClr val="D9D9D9"/>
              </a:solidFill>
            </a:endParaRPr>
          </a:p>
          <a:p>
            <a:pPr marL="0" lvl="0" indent="0" algn="l" rtl="0">
              <a:spcBef>
                <a:spcPts val="800"/>
              </a:spcBef>
              <a:spcAft>
                <a:spcPts val="0"/>
              </a:spcAft>
              <a:buClr>
                <a:schemeClr val="dk1"/>
              </a:buClr>
              <a:buSzPts val="1100"/>
              <a:buFont typeface="Arial"/>
              <a:buNone/>
            </a:pPr>
            <a:endParaRPr sz="2000">
              <a:solidFill>
                <a:srgbClr val="D9D9D9"/>
              </a:solidFill>
            </a:endParaRPr>
          </a:p>
          <a:p>
            <a:pPr marL="0" lvl="0" indent="0" algn="l" rtl="0">
              <a:spcBef>
                <a:spcPts val="800"/>
              </a:spcBef>
              <a:spcAft>
                <a:spcPts val="0"/>
              </a:spcAft>
              <a:buClr>
                <a:schemeClr val="dk1"/>
              </a:buClr>
              <a:buSzPts val="1100"/>
              <a:buFont typeface="Arial"/>
              <a:buNone/>
            </a:pPr>
            <a:r>
              <a:rPr lang="en" sz="2000">
                <a:solidFill>
                  <a:srgbClr val="D9D9D9"/>
                </a:solidFill>
              </a:rPr>
              <a:t>I did not die,and yet I lost life’s breath</a:t>
            </a:r>
            <a:endParaRPr sz="2000">
              <a:solidFill>
                <a:srgbClr val="D9D9D9"/>
              </a:solidFill>
            </a:endParaRPr>
          </a:p>
          <a:p>
            <a:pPr marL="0" lvl="0" indent="0" algn="l" rtl="0">
              <a:spcBef>
                <a:spcPts val="0"/>
              </a:spcBef>
              <a:spcAft>
                <a:spcPts val="1600"/>
              </a:spcAft>
              <a:buNone/>
            </a:pPr>
            <a:endParaRPr sz="2000"/>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731</Words>
  <Application>Microsoft Office PowerPoint</Application>
  <PresentationFormat>On-screen Show (16:9)</PresentationFormat>
  <Paragraphs>85</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Nunito</vt:lpstr>
      <vt:lpstr>Arial</vt:lpstr>
      <vt:lpstr>Simple Dark</vt:lpstr>
      <vt:lpstr>Dante’s Inferno: THE NINTH CIRCLE OF HELL</vt:lpstr>
      <vt:lpstr>What is the 9th circle ?</vt:lpstr>
      <vt:lpstr>Summary </vt:lpstr>
      <vt:lpstr>Literary analysis </vt:lpstr>
      <vt:lpstr>Interesting Information  from danteworlds</vt:lpstr>
      <vt:lpstr>Interesting Information from danteworlds </vt:lpstr>
      <vt:lpstr>Selection #1 – Lines Line analysis</vt:lpstr>
      <vt:lpstr>Section #1 Questions</vt:lpstr>
      <vt:lpstr>Selection #2 – Lines  Line analysis</vt:lpstr>
      <vt:lpstr>Section #2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Dante’s Inferno: THE NINTH CIRCLE OF HELL</dc:title>
  <dc:creator>Stephanie Tatum</dc:creator>
  <cp:lastModifiedBy>Stephanie Tatum</cp:lastModifiedBy>
  <cp:revision>1</cp:revision>
  <dcterms:modified xsi:type="dcterms:W3CDTF">2018-11-13T18:50:56Z</dcterms:modified>
</cp:coreProperties>
</file>