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60" r:id="rId5"/>
    <p:sldId id="261" r:id="rId6"/>
    <p:sldId id="262" r:id="rId7"/>
  </p:sldIdLst>
  <p:sldSz cx="9144000" cy="5143500" type="screen16x9"/>
  <p:notesSz cx="6858000" cy="9144000"/>
  <p:embeddedFontLst>
    <p:embeddedFont>
      <p:font typeface="Proxima Nova" panose="020B0604020202020204" charset="0"/>
      <p:regular r:id="rId9"/>
      <p:bold r:id="rId10"/>
      <p:italic r:id="rId11"/>
      <p:boldItalic r:id="rId12"/>
    </p:embeddedFont>
    <p:embeddedFont>
      <p:font typeface="Roboto Slab" panose="020B060402020202020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46f19644b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46f19644b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46f19644b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46f19644b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6f19644b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6f19644b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6f19644b6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6f19644b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6f19644b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6f19644b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46f19644b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46f19644b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rgbClr val="E0666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3"/>
          <p:cNvPicPr preferRelativeResize="0"/>
          <p:nvPr/>
        </p:nvPicPr>
        <p:blipFill>
          <a:blip r:embed="rId3">
            <a:alphaModFix/>
          </a:blip>
          <a:stretch>
            <a:fillRect/>
          </a:stretch>
        </p:blipFill>
        <p:spPr>
          <a:xfrm>
            <a:off x="-155425" y="0"/>
            <a:ext cx="9333178" cy="5143500"/>
          </a:xfrm>
          <a:prstGeom prst="rect">
            <a:avLst/>
          </a:prstGeom>
          <a:noFill/>
          <a:ln>
            <a:noFill/>
          </a:ln>
          <a:effectLst>
            <a:outerShdw blurRad="57150" dist="19050" dir="5400000" algn="bl" rotWithShape="0">
              <a:srgbClr val="000000">
                <a:alpha val="50000"/>
              </a:srgbClr>
            </a:outerShdw>
          </a:effectLst>
        </p:spPr>
      </p:pic>
      <p:sp>
        <p:nvSpPr>
          <p:cNvPr id="60" name="Google Shape;60;p13"/>
          <p:cNvSpPr txBox="1"/>
          <p:nvPr/>
        </p:nvSpPr>
        <p:spPr>
          <a:xfrm>
            <a:off x="2345650" y="1907600"/>
            <a:ext cx="4924500" cy="23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lt1"/>
                </a:solidFill>
                <a:latin typeface="Roboto Slab"/>
                <a:ea typeface="Roboto Slab"/>
                <a:cs typeface="Roboto Slab"/>
                <a:sym typeface="Roboto Slab"/>
              </a:rPr>
              <a:t>DANTE’S INFERNO: CANTO 1</a:t>
            </a:r>
            <a:endParaRPr sz="2400">
              <a:solidFill>
                <a:schemeClr val="lt1"/>
              </a:solidFill>
              <a:latin typeface="Roboto Slab"/>
              <a:ea typeface="Roboto Slab"/>
              <a:cs typeface="Roboto Slab"/>
              <a:sym typeface="Roboto Slab"/>
            </a:endParaRPr>
          </a:p>
          <a:p>
            <a:pPr marL="0" lvl="0" indent="0" algn="ctr" rtl="0">
              <a:spcBef>
                <a:spcPts val="0"/>
              </a:spcBef>
              <a:spcAft>
                <a:spcPts val="0"/>
              </a:spcAft>
              <a:buNone/>
            </a:pPr>
            <a:endParaRPr>
              <a:solidFill>
                <a:schemeClr val="lt1"/>
              </a:solidFill>
              <a:latin typeface="Roboto Slab"/>
              <a:ea typeface="Roboto Slab"/>
              <a:cs typeface="Roboto Slab"/>
              <a:sym typeface="Roboto Slab"/>
            </a:endParaRPr>
          </a:p>
          <a:p>
            <a:pPr marL="0" lvl="0" indent="0" algn="ctr" rtl="0">
              <a:spcBef>
                <a:spcPts val="0"/>
              </a:spcBef>
              <a:spcAft>
                <a:spcPts val="0"/>
              </a:spcAft>
              <a:buNone/>
            </a:pPr>
            <a:endParaRPr>
              <a:solidFill>
                <a:schemeClr val="lt1"/>
              </a:solidFill>
              <a:latin typeface="Roboto Slab"/>
              <a:ea typeface="Roboto Slab"/>
              <a:cs typeface="Roboto Slab"/>
              <a:sym typeface="Roboto Slab"/>
            </a:endParaRPr>
          </a:p>
          <a:p>
            <a:pPr marL="0" lvl="0" indent="0" algn="ctr" rtl="0">
              <a:spcBef>
                <a:spcPts val="0"/>
              </a:spcBef>
              <a:spcAft>
                <a:spcPts val="0"/>
              </a:spcAft>
              <a:buNone/>
            </a:pPr>
            <a:endParaRPr>
              <a:solidFill>
                <a:schemeClr val="lt1"/>
              </a:solidFill>
              <a:latin typeface="Roboto Slab"/>
              <a:ea typeface="Roboto Slab"/>
              <a:cs typeface="Roboto Slab"/>
              <a:sym typeface="Roboto Slab"/>
            </a:endParaRPr>
          </a:p>
          <a:p>
            <a:pPr marL="0" lvl="0" indent="0" algn="ctr" rtl="0">
              <a:lnSpc>
                <a:spcPct val="115000"/>
              </a:lnSpc>
              <a:spcBef>
                <a:spcPts val="0"/>
              </a:spcBef>
              <a:spcAft>
                <a:spcPts val="0"/>
              </a:spcAft>
              <a:buNone/>
            </a:pPr>
            <a:r>
              <a:rPr lang="en">
                <a:solidFill>
                  <a:schemeClr val="lt1"/>
                </a:solidFill>
                <a:latin typeface="Roboto Slab"/>
                <a:ea typeface="Roboto Slab"/>
                <a:cs typeface="Roboto Slab"/>
                <a:sym typeface="Roboto Slab"/>
              </a:rPr>
              <a:t>Joshua, Parker, Amelia, Caroline, Sara, Bella, Peyton, Dawson, Rylee, Abbie </a:t>
            </a:r>
            <a:endParaRPr>
              <a:solidFill>
                <a:schemeClr val="lt1"/>
              </a:solidFill>
              <a:latin typeface="Roboto Slab"/>
              <a:ea typeface="Roboto Slab"/>
              <a:cs typeface="Roboto Slab"/>
              <a:sym typeface="Roboto Slab"/>
            </a:endParaRPr>
          </a:p>
          <a:p>
            <a:pPr marL="0" lvl="0" indent="0" algn="l" rtl="0">
              <a:spcBef>
                <a:spcPts val="1600"/>
              </a:spcBef>
              <a:spcAft>
                <a:spcPts val="0"/>
              </a:spcAft>
              <a:buNone/>
            </a:pPr>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64"/>
        <p:cNvGrpSpPr/>
        <p:nvPr/>
      </p:nvGrpSpPr>
      <p:grpSpPr>
        <a:xfrm>
          <a:off x="0" y="0"/>
          <a:ext cx="0" cy="0"/>
          <a:chOff x="0" y="0"/>
          <a:chExt cx="0" cy="0"/>
        </a:xfrm>
      </p:grpSpPr>
      <p:sp>
        <p:nvSpPr>
          <p:cNvPr id="65" name="Google Shape;65;p14"/>
          <p:cNvSpPr txBox="1"/>
          <p:nvPr/>
        </p:nvSpPr>
        <p:spPr>
          <a:xfrm>
            <a:off x="4369000" y="321000"/>
            <a:ext cx="4666800" cy="450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Roboto Slab"/>
                <a:ea typeface="Roboto Slab"/>
                <a:cs typeface="Roboto Slab"/>
                <a:sym typeface="Roboto Slab"/>
              </a:rPr>
              <a:t>BACKGROUND INFORMATION ON DANTE ALIGHIERI</a:t>
            </a:r>
            <a:endParaRPr sz="1600" b="1">
              <a:latin typeface="Roboto Slab"/>
              <a:ea typeface="Roboto Slab"/>
              <a:cs typeface="Roboto Slab"/>
              <a:sym typeface="Roboto Slab"/>
            </a:endParaRPr>
          </a:p>
          <a:p>
            <a:pPr marL="0" lvl="0" indent="0" algn="l" rtl="0">
              <a:spcBef>
                <a:spcPts val="0"/>
              </a:spcBef>
              <a:spcAft>
                <a:spcPts val="0"/>
              </a:spcAft>
              <a:buNone/>
            </a:pPr>
            <a:endParaRPr>
              <a:latin typeface="Roboto Slab"/>
              <a:ea typeface="Roboto Slab"/>
              <a:cs typeface="Roboto Slab"/>
              <a:sym typeface="Roboto Slab"/>
            </a:endParaRPr>
          </a:p>
          <a:p>
            <a:pPr marL="0" lvl="0" indent="0" algn="l" rtl="0">
              <a:spcBef>
                <a:spcPts val="0"/>
              </a:spcBef>
              <a:spcAft>
                <a:spcPts val="0"/>
              </a:spcAft>
              <a:buNone/>
            </a:pPr>
            <a:r>
              <a:rPr lang="en">
                <a:latin typeface="Roboto Slab"/>
                <a:ea typeface="Roboto Slab"/>
                <a:cs typeface="Roboto Slab"/>
                <a:sym typeface="Roboto Slab"/>
              </a:rPr>
              <a:t>-He was born in 1265 in Florence, Italy</a:t>
            </a:r>
            <a:endParaRPr>
              <a:latin typeface="Roboto Slab"/>
              <a:ea typeface="Roboto Slab"/>
              <a:cs typeface="Roboto Slab"/>
              <a:sym typeface="Roboto Slab"/>
            </a:endParaRPr>
          </a:p>
          <a:p>
            <a:pPr marL="0" lvl="0" indent="0" algn="l" rtl="0">
              <a:spcBef>
                <a:spcPts val="0"/>
              </a:spcBef>
              <a:spcAft>
                <a:spcPts val="0"/>
              </a:spcAft>
              <a:buNone/>
            </a:pPr>
            <a:r>
              <a:rPr lang="en">
                <a:latin typeface="Roboto Slab"/>
                <a:ea typeface="Roboto Slab"/>
                <a:cs typeface="Roboto Slab"/>
                <a:sym typeface="Roboto Slab"/>
              </a:rPr>
              <a:t>-Born to a family that was involved in the Florence politics</a:t>
            </a:r>
            <a:endParaRPr>
              <a:latin typeface="Roboto Slab"/>
              <a:ea typeface="Roboto Slab"/>
              <a:cs typeface="Roboto Slab"/>
              <a:sym typeface="Roboto Slab"/>
            </a:endParaRPr>
          </a:p>
          <a:p>
            <a:pPr marL="0" lvl="0" indent="0" algn="l" rtl="0">
              <a:spcBef>
                <a:spcPts val="0"/>
              </a:spcBef>
              <a:spcAft>
                <a:spcPts val="0"/>
              </a:spcAft>
              <a:buNone/>
            </a:pPr>
            <a:r>
              <a:rPr lang="en">
                <a:latin typeface="Roboto Slab"/>
                <a:ea typeface="Roboto Slab"/>
                <a:cs typeface="Roboto Slab"/>
                <a:sym typeface="Roboto Slab"/>
              </a:rPr>
              <a:t>-Loved and longed for a woman named Beatrice who died in 1290</a:t>
            </a:r>
            <a:endParaRPr>
              <a:latin typeface="Roboto Slab"/>
              <a:ea typeface="Roboto Slab"/>
              <a:cs typeface="Roboto Slab"/>
              <a:sym typeface="Roboto Slab"/>
            </a:endParaRPr>
          </a:p>
          <a:p>
            <a:pPr marL="0" lvl="0" indent="0" algn="l" rtl="0">
              <a:spcBef>
                <a:spcPts val="0"/>
              </a:spcBef>
              <a:spcAft>
                <a:spcPts val="0"/>
              </a:spcAft>
              <a:buNone/>
            </a:pPr>
            <a:r>
              <a:rPr lang="en">
                <a:latin typeface="Roboto Slab"/>
                <a:ea typeface="Roboto Slab"/>
                <a:cs typeface="Roboto Slab"/>
                <a:sym typeface="Roboto Slab"/>
              </a:rPr>
              <a:t>-Published </a:t>
            </a:r>
            <a:r>
              <a:rPr lang="en" i="1">
                <a:latin typeface="Roboto Slab"/>
                <a:ea typeface="Roboto Slab"/>
                <a:cs typeface="Roboto Slab"/>
                <a:sym typeface="Roboto Slab"/>
              </a:rPr>
              <a:t>The New Life </a:t>
            </a:r>
            <a:r>
              <a:rPr lang="en">
                <a:latin typeface="Roboto Slab"/>
                <a:ea typeface="Roboto Slab"/>
                <a:cs typeface="Roboto Slab"/>
                <a:sym typeface="Roboto Slab"/>
              </a:rPr>
              <a:t>three years after Beatrice’s death that detailed his tragic love for her</a:t>
            </a:r>
            <a:endParaRPr>
              <a:latin typeface="Roboto Slab"/>
              <a:ea typeface="Roboto Slab"/>
              <a:cs typeface="Roboto Slab"/>
              <a:sym typeface="Roboto Slab"/>
            </a:endParaRPr>
          </a:p>
          <a:p>
            <a:pPr marL="0" lvl="0" indent="0" algn="l" rtl="0">
              <a:spcBef>
                <a:spcPts val="0"/>
              </a:spcBef>
              <a:spcAft>
                <a:spcPts val="0"/>
              </a:spcAft>
              <a:buNone/>
            </a:pPr>
            <a:r>
              <a:rPr lang="en">
                <a:latin typeface="Roboto Slab"/>
                <a:ea typeface="Roboto Slab"/>
                <a:cs typeface="Roboto Slab"/>
                <a:sym typeface="Roboto Slab"/>
              </a:rPr>
              <a:t>-He was exiled for life in 1302 by the Florence political faction at the time, the Black Guelphs</a:t>
            </a:r>
            <a:endParaRPr>
              <a:latin typeface="Roboto Slab"/>
              <a:ea typeface="Roboto Slab"/>
              <a:cs typeface="Roboto Slab"/>
              <a:sym typeface="Roboto Slab"/>
            </a:endParaRPr>
          </a:p>
          <a:p>
            <a:pPr marL="0" lvl="0" indent="0" algn="l" rtl="0">
              <a:spcBef>
                <a:spcPts val="0"/>
              </a:spcBef>
              <a:spcAft>
                <a:spcPts val="0"/>
              </a:spcAft>
              <a:buNone/>
            </a:pPr>
            <a:r>
              <a:rPr lang="en">
                <a:latin typeface="Roboto Slab"/>
                <a:ea typeface="Roboto Slab"/>
                <a:cs typeface="Roboto Slab"/>
                <a:sym typeface="Roboto Slab"/>
              </a:rPr>
              <a:t>-Excommunicated from the Roman Catholic Church</a:t>
            </a:r>
            <a:endParaRPr>
              <a:latin typeface="Roboto Slab"/>
              <a:ea typeface="Roboto Slab"/>
              <a:cs typeface="Roboto Slab"/>
              <a:sym typeface="Roboto Slab"/>
            </a:endParaRPr>
          </a:p>
          <a:p>
            <a:pPr marL="0" lvl="0" indent="0" algn="l" rtl="0">
              <a:spcBef>
                <a:spcPts val="0"/>
              </a:spcBef>
              <a:spcAft>
                <a:spcPts val="0"/>
              </a:spcAft>
              <a:buNone/>
            </a:pPr>
            <a:r>
              <a:rPr lang="en">
                <a:latin typeface="Roboto Slab"/>
                <a:ea typeface="Roboto Slab"/>
                <a:cs typeface="Roboto Slab"/>
                <a:sym typeface="Roboto Slab"/>
              </a:rPr>
              <a:t>-He completed </a:t>
            </a:r>
            <a:r>
              <a:rPr lang="en" i="1">
                <a:latin typeface="Roboto Slab"/>
                <a:ea typeface="Roboto Slab"/>
                <a:cs typeface="Roboto Slab"/>
                <a:sym typeface="Roboto Slab"/>
              </a:rPr>
              <a:t>The Inferno </a:t>
            </a:r>
            <a:r>
              <a:rPr lang="en">
                <a:latin typeface="Roboto Slab"/>
                <a:ea typeface="Roboto Slab"/>
                <a:cs typeface="Roboto Slab"/>
                <a:sym typeface="Roboto Slab"/>
              </a:rPr>
              <a:t>around 1314</a:t>
            </a:r>
            <a:endParaRPr>
              <a:latin typeface="Roboto Slab"/>
              <a:ea typeface="Roboto Slab"/>
              <a:cs typeface="Roboto Slab"/>
              <a:sym typeface="Roboto Slab"/>
            </a:endParaRPr>
          </a:p>
          <a:p>
            <a:pPr marL="0" lvl="0" indent="0" algn="l" rtl="0">
              <a:spcBef>
                <a:spcPts val="0"/>
              </a:spcBef>
              <a:spcAft>
                <a:spcPts val="0"/>
              </a:spcAft>
              <a:buNone/>
            </a:pPr>
            <a:r>
              <a:rPr lang="en">
                <a:latin typeface="Roboto Slab"/>
                <a:ea typeface="Roboto Slab"/>
                <a:cs typeface="Roboto Slab"/>
                <a:sym typeface="Roboto Slab"/>
              </a:rPr>
              <a:t>-Roamed from court to court in Italy until he died in 1321 from a sudden illness </a:t>
            </a:r>
            <a:endParaRPr>
              <a:latin typeface="Roboto Slab"/>
              <a:ea typeface="Roboto Slab"/>
              <a:cs typeface="Roboto Slab"/>
              <a:sym typeface="Roboto Slab"/>
            </a:endParaRPr>
          </a:p>
          <a:p>
            <a:pPr marL="0" lvl="0" indent="0" algn="l" rtl="0">
              <a:spcBef>
                <a:spcPts val="0"/>
              </a:spcBef>
              <a:spcAft>
                <a:spcPts val="0"/>
              </a:spcAft>
              <a:buNone/>
            </a:pPr>
            <a:r>
              <a:rPr lang="en">
                <a:latin typeface="Roboto Slab"/>
                <a:ea typeface="Roboto Slab"/>
                <a:cs typeface="Roboto Slab"/>
                <a:sym typeface="Roboto Slab"/>
              </a:rPr>
              <a:t>-Dante’s personal life and writing of The Comedy was greatly influenced by the power struggle between the church and the state for temporal authority</a:t>
            </a:r>
            <a:endParaRPr>
              <a:latin typeface="Roboto Slab"/>
              <a:ea typeface="Roboto Slab"/>
              <a:cs typeface="Roboto Slab"/>
              <a:sym typeface="Roboto Slab"/>
            </a:endParaRPr>
          </a:p>
        </p:txBody>
      </p:sp>
      <p:pic>
        <p:nvPicPr>
          <p:cNvPr id="66" name="Google Shape;66;p14"/>
          <p:cNvPicPr preferRelativeResize="0"/>
          <p:nvPr/>
        </p:nvPicPr>
        <p:blipFill>
          <a:blip r:embed="rId3">
            <a:alphaModFix/>
          </a:blip>
          <a:stretch>
            <a:fillRect/>
          </a:stretch>
        </p:blipFill>
        <p:spPr>
          <a:xfrm>
            <a:off x="0" y="0"/>
            <a:ext cx="4251960" cy="5143500"/>
          </a:xfrm>
          <a:prstGeom prst="rect">
            <a:avLst/>
          </a:prstGeom>
          <a:noFill/>
          <a:ln>
            <a:noFill/>
          </a:ln>
        </p:spPr>
      </p:pic>
      <p:sp>
        <p:nvSpPr>
          <p:cNvPr id="67" name="Google Shape;67;p14"/>
          <p:cNvSpPr txBox="1"/>
          <p:nvPr/>
        </p:nvSpPr>
        <p:spPr>
          <a:xfrm>
            <a:off x="4349125" y="112525"/>
            <a:ext cx="536100" cy="2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71"/>
        <p:cNvGrpSpPr/>
        <p:nvPr/>
      </p:nvGrpSpPr>
      <p:grpSpPr>
        <a:xfrm>
          <a:off x="0" y="0"/>
          <a:ext cx="0" cy="0"/>
          <a:chOff x="0" y="0"/>
          <a:chExt cx="0" cy="0"/>
        </a:xfrm>
      </p:grpSpPr>
      <p:pic>
        <p:nvPicPr>
          <p:cNvPr id="72" name="Google Shape;72;p15"/>
          <p:cNvPicPr preferRelativeResize="0"/>
          <p:nvPr/>
        </p:nvPicPr>
        <p:blipFill>
          <a:blip r:embed="rId3">
            <a:alphaModFix/>
          </a:blip>
          <a:stretch>
            <a:fillRect/>
          </a:stretch>
        </p:blipFill>
        <p:spPr>
          <a:xfrm>
            <a:off x="0" y="0"/>
            <a:ext cx="3643326" cy="5143500"/>
          </a:xfrm>
          <a:prstGeom prst="rect">
            <a:avLst/>
          </a:prstGeom>
          <a:noFill/>
          <a:ln>
            <a:noFill/>
          </a:ln>
        </p:spPr>
      </p:pic>
      <p:sp>
        <p:nvSpPr>
          <p:cNvPr id="73" name="Google Shape;73;p15"/>
          <p:cNvSpPr txBox="1"/>
          <p:nvPr/>
        </p:nvSpPr>
        <p:spPr>
          <a:xfrm>
            <a:off x="4027175" y="798400"/>
            <a:ext cx="4514700" cy="408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Roboto Slab"/>
                <a:ea typeface="Roboto Slab"/>
                <a:cs typeface="Roboto Slab"/>
                <a:sym typeface="Roboto Slab"/>
              </a:rPr>
              <a:t>Dante wakes up confused in the middle of the dark wood. The dark wood is meant to help the reader identify with Dante, as he vaguely describes his surroundings, therefore confusing the readers too. In the woods, he comes across three obstacles: a lion, a leopard, and a she-wolf. These creatures mirror those mentioned in Jeremiah 5:6, and provide ambiguous symbolism, likely for the circles of hell yet to come. He evades these creatures and passes through the woods to the gates of hell. Dante enters the gates of hell with Virgil, who has been ordered to guide Dante by a message sent through a chain of command composed of female saints, the top of which is the Virgin Mary herself.</a:t>
            </a:r>
            <a:endParaRPr>
              <a:latin typeface="Roboto Slab"/>
              <a:ea typeface="Roboto Slab"/>
              <a:cs typeface="Roboto Slab"/>
              <a:sym typeface="Roboto Slab"/>
            </a:endParaRPr>
          </a:p>
          <a:p>
            <a:pPr marL="0" lvl="0" indent="0" algn="l" rtl="0">
              <a:spcBef>
                <a:spcPts val="1600"/>
              </a:spcBef>
              <a:spcAft>
                <a:spcPts val="0"/>
              </a:spcAft>
              <a:buNone/>
            </a:pPr>
            <a:endParaRPr/>
          </a:p>
        </p:txBody>
      </p:sp>
      <p:sp>
        <p:nvSpPr>
          <p:cNvPr id="74" name="Google Shape;74;p15"/>
          <p:cNvSpPr txBox="1"/>
          <p:nvPr/>
        </p:nvSpPr>
        <p:spPr>
          <a:xfrm>
            <a:off x="4027175" y="296725"/>
            <a:ext cx="4352100" cy="35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latin typeface="Roboto Slab"/>
                <a:ea typeface="Roboto Slab"/>
                <a:cs typeface="Roboto Slab"/>
                <a:sym typeface="Roboto Slab"/>
              </a:rPr>
              <a:t>SUMMARY</a:t>
            </a:r>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85"/>
        <p:cNvGrpSpPr/>
        <p:nvPr/>
      </p:nvGrpSpPr>
      <p:grpSpPr>
        <a:xfrm>
          <a:off x="0" y="0"/>
          <a:ext cx="0" cy="0"/>
          <a:chOff x="0" y="0"/>
          <a:chExt cx="0" cy="0"/>
        </a:xfrm>
      </p:grpSpPr>
      <p:pic>
        <p:nvPicPr>
          <p:cNvPr id="86" name="Google Shape;86;p17"/>
          <p:cNvPicPr preferRelativeResize="0"/>
          <p:nvPr/>
        </p:nvPicPr>
        <p:blipFill rotWithShape="1">
          <a:blip r:embed="rId3">
            <a:alphaModFix/>
          </a:blip>
          <a:srcRect l="1466" t="902" r="1446" b="1020"/>
          <a:stretch/>
        </p:blipFill>
        <p:spPr>
          <a:xfrm>
            <a:off x="0" y="0"/>
            <a:ext cx="4029356" cy="5143499"/>
          </a:xfrm>
          <a:prstGeom prst="rect">
            <a:avLst/>
          </a:prstGeom>
          <a:noFill/>
          <a:ln>
            <a:noFill/>
          </a:ln>
        </p:spPr>
      </p:pic>
      <p:sp>
        <p:nvSpPr>
          <p:cNvPr id="87" name="Google Shape;87;p17"/>
          <p:cNvSpPr txBox="1"/>
          <p:nvPr/>
        </p:nvSpPr>
        <p:spPr>
          <a:xfrm>
            <a:off x="4369000" y="304500"/>
            <a:ext cx="4329300" cy="44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latin typeface="Roboto Slab"/>
                <a:ea typeface="Roboto Slab"/>
                <a:cs typeface="Roboto Slab"/>
                <a:sym typeface="Roboto Slab"/>
              </a:rPr>
              <a:t>LINES</a:t>
            </a:r>
            <a:endParaRPr sz="1600" b="1">
              <a:latin typeface="Roboto Slab"/>
              <a:ea typeface="Roboto Slab"/>
              <a:cs typeface="Roboto Slab"/>
              <a:sym typeface="Roboto Slab"/>
            </a:endParaRPr>
          </a:p>
          <a:p>
            <a:pPr marL="0" lvl="0" indent="0" algn="l" rtl="0">
              <a:spcBef>
                <a:spcPts val="0"/>
              </a:spcBef>
              <a:spcAft>
                <a:spcPts val="0"/>
              </a:spcAft>
              <a:buNone/>
            </a:pPr>
            <a:endParaRPr>
              <a:latin typeface="Roboto Slab"/>
              <a:ea typeface="Roboto Slab"/>
              <a:cs typeface="Roboto Slab"/>
              <a:sym typeface="Roboto Slab"/>
            </a:endParaRPr>
          </a:p>
          <a:p>
            <a:pPr marL="0" lvl="0" indent="0" algn="l" rtl="0">
              <a:lnSpc>
                <a:spcPct val="115000"/>
              </a:lnSpc>
              <a:spcBef>
                <a:spcPts val="0"/>
              </a:spcBef>
              <a:spcAft>
                <a:spcPts val="0"/>
              </a:spcAft>
              <a:buNone/>
            </a:pPr>
            <a:r>
              <a:rPr lang="en">
                <a:latin typeface="Roboto Slab"/>
                <a:ea typeface="Roboto Slab"/>
                <a:cs typeface="Roboto Slab"/>
                <a:sym typeface="Roboto Slab"/>
              </a:rPr>
              <a:t>“For you are my true master and first author,</a:t>
            </a:r>
            <a:endParaRPr>
              <a:latin typeface="Roboto Slab"/>
              <a:ea typeface="Roboto Slab"/>
              <a:cs typeface="Roboto Slab"/>
              <a:sym typeface="Roboto Slab"/>
            </a:endParaRPr>
          </a:p>
          <a:p>
            <a:pPr marL="0" lvl="0" indent="0" algn="l" rtl="0">
              <a:lnSpc>
                <a:spcPct val="115000"/>
              </a:lnSpc>
              <a:spcBef>
                <a:spcPts val="1600"/>
              </a:spcBef>
              <a:spcAft>
                <a:spcPts val="0"/>
              </a:spcAft>
              <a:buNone/>
            </a:pPr>
            <a:r>
              <a:rPr lang="en">
                <a:latin typeface="Roboto Slab"/>
                <a:ea typeface="Roboto Slab"/>
                <a:cs typeface="Roboto Slab"/>
                <a:sym typeface="Roboto Slab"/>
              </a:rPr>
              <a:t>     the sole maker from whom I drew the breath</a:t>
            </a:r>
            <a:endParaRPr>
              <a:latin typeface="Roboto Slab"/>
              <a:ea typeface="Roboto Slab"/>
              <a:cs typeface="Roboto Slab"/>
              <a:sym typeface="Roboto Slab"/>
            </a:endParaRPr>
          </a:p>
          <a:p>
            <a:pPr marL="0" lvl="0" indent="0" algn="l" rtl="0">
              <a:lnSpc>
                <a:spcPct val="115000"/>
              </a:lnSpc>
              <a:spcBef>
                <a:spcPts val="1600"/>
              </a:spcBef>
              <a:spcAft>
                <a:spcPts val="0"/>
              </a:spcAft>
              <a:buNone/>
            </a:pPr>
            <a:r>
              <a:rPr lang="en">
                <a:latin typeface="Roboto Slab"/>
                <a:ea typeface="Roboto Slab"/>
                <a:cs typeface="Roboto Slab"/>
                <a:sym typeface="Roboto Slab"/>
              </a:rPr>
              <a:t>     of that sweet style whose measures have brought me honor. </a:t>
            </a:r>
            <a:endParaRPr>
              <a:latin typeface="Roboto Slab"/>
              <a:ea typeface="Roboto Slab"/>
              <a:cs typeface="Roboto Slab"/>
              <a:sym typeface="Roboto Slab"/>
            </a:endParaRPr>
          </a:p>
          <a:p>
            <a:pPr marL="0" lvl="0" indent="0" algn="l" rtl="0">
              <a:lnSpc>
                <a:spcPct val="115000"/>
              </a:lnSpc>
              <a:spcBef>
                <a:spcPts val="1600"/>
              </a:spcBef>
              <a:spcAft>
                <a:spcPts val="0"/>
              </a:spcAft>
              <a:buNone/>
            </a:pPr>
            <a:endParaRPr>
              <a:latin typeface="Roboto Slab"/>
              <a:ea typeface="Roboto Slab"/>
              <a:cs typeface="Roboto Slab"/>
              <a:sym typeface="Roboto Slab"/>
            </a:endParaRPr>
          </a:p>
          <a:p>
            <a:pPr marL="0" lvl="0" indent="0" algn="l" rtl="0">
              <a:lnSpc>
                <a:spcPct val="115000"/>
              </a:lnSpc>
              <a:spcBef>
                <a:spcPts val="1600"/>
              </a:spcBef>
              <a:spcAft>
                <a:spcPts val="0"/>
              </a:spcAft>
              <a:buNone/>
            </a:pPr>
            <a:r>
              <a:rPr lang="en">
                <a:latin typeface="Roboto Slab"/>
                <a:ea typeface="Roboto Slab"/>
                <a:cs typeface="Roboto Slab"/>
                <a:sym typeface="Roboto Slab"/>
              </a:rPr>
              <a:t>See there, immortal sage, the beast I flee.</a:t>
            </a:r>
            <a:endParaRPr>
              <a:latin typeface="Roboto Slab"/>
              <a:ea typeface="Roboto Slab"/>
              <a:cs typeface="Roboto Slab"/>
              <a:sym typeface="Roboto Slab"/>
            </a:endParaRPr>
          </a:p>
          <a:p>
            <a:pPr marL="0" lvl="0" indent="0" algn="l" rtl="0">
              <a:lnSpc>
                <a:spcPct val="115000"/>
              </a:lnSpc>
              <a:spcBef>
                <a:spcPts val="1600"/>
              </a:spcBef>
              <a:spcAft>
                <a:spcPts val="0"/>
              </a:spcAft>
              <a:buNone/>
            </a:pPr>
            <a:r>
              <a:rPr lang="en">
                <a:latin typeface="Roboto Slab"/>
                <a:ea typeface="Roboto Slab"/>
                <a:cs typeface="Roboto Slab"/>
                <a:sym typeface="Roboto Slab"/>
              </a:rPr>
              <a:t>     For my soul’s salvation, I beg you, guard me from her,</a:t>
            </a:r>
            <a:endParaRPr>
              <a:latin typeface="Roboto Slab"/>
              <a:ea typeface="Roboto Slab"/>
              <a:cs typeface="Roboto Slab"/>
              <a:sym typeface="Roboto Slab"/>
            </a:endParaRPr>
          </a:p>
          <a:p>
            <a:pPr marL="0" lvl="0" indent="0" algn="l" rtl="0">
              <a:lnSpc>
                <a:spcPct val="115000"/>
              </a:lnSpc>
              <a:spcBef>
                <a:spcPts val="1600"/>
              </a:spcBef>
              <a:spcAft>
                <a:spcPts val="1600"/>
              </a:spcAft>
              <a:buNone/>
            </a:pPr>
            <a:r>
              <a:rPr lang="en">
                <a:latin typeface="Roboto Slab"/>
                <a:ea typeface="Roboto Slab"/>
                <a:cs typeface="Roboto Slab"/>
                <a:sym typeface="Roboto Slab"/>
              </a:rPr>
              <a:t>     for she has struck a mortal tremor through me”  (Inferno: Canto 1 82-87).</a:t>
            </a:r>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91"/>
        <p:cNvGrpSpPr/>
        <p:nvPr/>
      </p:nvGrpSpPr>
      <p:grpSpPr>
        <a:xfrm>
          <a:off x="0" y="0"/>
          <a:ext cx="0" cy="0"/>
          <a:chOff x="0" y="0"/>
          <a:chExt cx="0" cy="0"/>
        </a:xfrm>
      </p:grpSpPr>
      <p:pic>
        <p:nvPicPr>
          <p:cNvPr id="92" name="Google Shape;92;p18"/>
          <p:cNvPicPr preferRelativeResize="0"/>
          <p:nvPr/>
        </p:nvPicPr>
        <p:blipFill>
          <a:blip r:embed="rId3">
            <a:alphaModFix/>
          </a:blip>
          <a:stretch>
            <a:fillRect/>
          </a:stretch>
        </p:blipFill>
        <p:spPr>
          <a:xfrm>
            <a:off x="0" y="0"/>
            <a:ext cx="7078211" cy="5143500"/>
          </a:xfrm>
          <a:prstGeom prst="rect">
            <a:avLst/>
          </a:prstGeom>
          <a:noFill/>
          <a:ln>
            <a:noFill/>
          </a:ln>
        </p:spPr>
      </p:pic>
      <p:sp>
        <p:nvSpPr>
          <p:cNvPr id="93" name="Google Shape;93;p18"/>
          <p:cNvSpPr txBox="1"/>
          <p:nvPr/>
        </p:nvSpPr>
        <p:spPr>
          <a:xfrm>
            <a:off x="7189000" y="1297475"/>
            <a:ext cx="1827000" cy="4812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latin typeface="Roboto Slab"/>
                <a:ea typeface="Roboto Slab"/>
                <a:cs typeface="Roboto Slab"/>
                <a:sym typeface="Roboto Slab"/>
              </a:rPr>
              <a:t>QUESTION</a:t>
            </a:r>
            <a:endParaRPr>
              <a:latin typeface="Roboto Slab"/>
              <a:ea typeface="Roboto Slab"/>
              <a:cs typeface="Roboto Slab"/>
              <a:sym typeface="Roboto Slab"/>
            </a:endParaRPr>
          </a:p>
          <a:p>
            <a:pPr marL="0" lvl="0" indent="0" algn="ctr" rtl="0">
              <a:lnSpc>
                <a:spcPct val="115000"/>
              </a:lnSpc>
              <a:spcBef>
                <a:spcPts val="1600"/>
              </a:spcBef>
              <a:spcAft>
                <a:spcPts val="1600"/>
              </a:spcAft>
              <a:buNone/>
            </a:pPr>
            <a:r>
              <a:rPr lang="en">
                <a:latin typeface="Roboto Slab"/>
                <a:ea typeface="Roboto Slab"/>
                <a:cs typeface="Roboto Slab"/>
                <a:sym typeface="Roboto Slab"/>
              </a:rPr>
              <a:t>How does Virgil influence Dante, and why does Dante (as an author) choose Virgil to be his character’s guide through hell?</a:t>
            </a:r>
            <a:endParaRPr/>
          </a:p>
        </p:txBody>
      </p:sp>
    </p:spTree>
  </p:cSld>
  <p:clrMapOvr>
    <a:masterClrMapping/>
  </p:clrMapOvr>
  <mc:AlternateContent xmlns:mc="http://schemas.openxmlformats.org/markup-compatibility/2006" xmlns:p14="http://schemas.microsoft.com/office/powerpoint/2010/main">
    <mc:Choice Requires="p14">
      <p:transition spd="slow">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l="1784" t="1222" r="1774" b="4703"/>
          <a:stretch/>
        </p:blipFill>
        <p:spPr>
          <a:xfrm>
            <a:off x="0" y="0"/>
            <a:ext cx="4187092" cy="5143500"/>
          </a:xfrm>
          <a:prstGeom prst="rect">
            <a:avLst/>
          </a:prstGeom>
          <a:noFill/>
          <a:ln>
            <a:noFill/>
          </a:ln>
        </p:spPr>
      </p:pic>
      <p:sp>
        <p:nvSpPr>
          <p:cNvPr id="99" name="Google Shape;99;p19"/>
          <p:cNvSpPr txBox="1"/>
          <p:nvPr/>
        </p:nvSpPr>
        <p:spPr>
          <a:xfrm>
            <a:off x="4309425" y="82675"/>
            <a:ext cx="4647000" cy="4845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600" b="1">
              <a:latin typeface="Roboto Slab"/>
              <a:ea typeface="Roboto Slab"/>
              <a:cs typeface="Roboto Slab"/>
              <a:sym typeface="Roboto Slab"/>
            </a:endParaRPr>
          </a:p>
          <a:p>
            <a:pPr marL="0" lvl="0" indent="0" algn="l" rtl="0">
              <a:lnSpc>
                <a:spcPct val="115000"/>
              </a:lnSpc>
              <a:spcBef>
                <a:spcPts val="1600"/>
              </a:spcBef>
              <a:spcAft>
                <a:spcPts val="0"/>
              </a:spcAft>
              <a:buNone/>
            </a:pPr>
            <a:r>
              <a:rPr lang="en" sz="1600" b="1">
                <a:latin typeface="Roboto Slab"/>
                <a:ea typeface="Roboto Slab"/>
                <a:cs typeface="Roboto Slab"/>
                <a:sym typeface="Roboto Slab"/>
              </a:rPr>
              <a:t>ANALYSIS</a:t>
            </a:r>
            <a:endParaRPr sz="1600" b="1">
              <a:latin typeface="Roboto Slab"/>
              <a:ea typeface="Roboto Slab"/>
              <a:cs typeface="Roboto Slab"/>
              <a:sym typeface="Roboto Slab"/>
            </a:endParaRPr>
          </a:p>
          <a:p>
            <a:pPr marL="0" lvl="0" indent="0" algn="l" rtl="0">
              <a:lnSpc>
                <a:spcPct val="115000"/>
              </a:lnSpc>
              <a:spcBef>
                <a:spcPts val="1600"/>
              </a:spcBef>
              <a:spcAft>
                <a:spcPts val="1600"/>
              </a:spcAft>
              <a:buNone/>
            </a:pPr>
            <a:r>
              <a:rPr lang="en">
                <a:latin typeface="Roboto Slab"/>
                <a:ea typeface="Roboto Slab"/>
                <a:cs typeface="Roboto Slab"/>
                <a:sym typeface="Roboto Slab"/>
              </a:rPr>
              <a:t>Virgil influences Dante’s work because he was the greatest known poet of his time and Dante looks to him for inspiration. Because of this relationship, Dante picks Virgil to be his guide through hell. Dante looks to Virgil for help in avoiding the beasts of the forest, and commends him for his work. In addition to all of this, Dante bases </a:t>
            </a:r>
            <a:r>
              <a:rPr lang="en" i="1">
                <a:latin typeface="Roboto Slab"/>
                <a:ea typeface="Roboto Slab"/>
                <a:cs typeface="Roboto Slab"/>
                <a:sym typeface="Roboto Slab"/>
              </a:rPr>
              <a:t>The Inferno</a:t>
            </a:r>
            <a:r>
              <a:rPr lang="en">
                <a:latin typeface="Roboto Slab"/>
                <a:ea typeface="Roboto Slab"/>
                <a:cs typeface="Roboto Slab"/>
                <a:sym typeface="Roboto Slab"/>
              </a:rPr>
              <a:t> off of Virgil’s </a:t>
            </a:r>
            <a:r>
              <a:rPr lang="en" i="1">
                <a:latin typeface="Roboto Slab"/>
                <a:ea typeface="Roboto Slab"/>
                <a:cs typeface="Roboto Slab"/>
                <a:sym typeface="Roboto Slab"/>
              </a:rPr>
              <a:t>Aeneid</a:t>
            </a:r>
            <a:r>
              <a:rPr lang="en">
                <a:latin typeface="Roboto Slab"/>
                <a:ea typeface="Roboto Slab"/>
                <a:cs typeface="Roboto Slab"/>
                <a:sym typeface="Roboto Slab"/>
              </a:rPr>
              <a:t>. Virgil is also described as a sort of teacher to Dante in the sense of poetic styles. Last, in the Aeneid Virgil lays out his own version of what the afterlife holds and Dante ultimately modifies this vision for a more Christian orientation, rather than a pagan one (Virgil was a pagan). </a:t>
            </a:r>
            <a:endParaRPr>
              <a:latin typeface="Roboto Slab"/>
              <a:ea typeface="Roboto Slab"/>
              <a:cs typeface="Roboto Slab"/>
              <a:sym typeface="Roboto Slab"/>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531</Words>
  <Application>Microsoft Office PowerPoint</Application>
  <PresentationFormat>On-screen Show (16:9)</PresentationFormat>
  <Paragraphs>32</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Roboto Slab</vt:lpstr>
      <vt:lpstr>Proxima Nova</vt:lpstr>
      <vt:lpstr>Spearmint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dc:creator>
  <cp:lastModifiedBy>Michael Tedesco</cp:lastModifiedBy>
  <cp:revision>1</cp:revision>
  <dcterms:modified xsi:type="dcterms:W3CDTF">2018-11-13T01:47:31Z</dcterms:modified>
</cp:coreProperties>
</file>