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75" r:id="rId4"/>
    <p:sldId id="263" r:id="rId5"/>
    <p:sldId id="276" r:id="rId6"/>
    <p:sldId id="264" r:id="rId7"/>
    <p:sldId id="265" r:id="rId8"/>
    <p:sldId id="277" r:id="rId9"/>
    <p:sldId id="278" r:id="rId10"/>
    <p:sldId id="266" r:id="rId11"/>
    <p:sldId id="267" r:id="rId12"/>
    <p:sldId id="279" r:id="rId13"/>
    <p:sldId id="268" r:id="rId14"/>
    <p:sldId id="28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645A1-364D-438D-B928-DA3372926CC8}"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16754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645A1-364D-438D-B928-DA3372926CC8}"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100139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645A1-364D-438D-B928-DA3372926CC8}"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226771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645A1-364D-438D-B928-DA3372926CC8}"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77909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B645A1-364D-438D-B928-DA3372926CC8}"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54381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645A1-364D-438D-B928-DA3372926CC8}"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13838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645A1-364D-438D-B928-DA3372926CC8}" type="datetimeFigureOut">
              <a:rPr lang="en-US" smtClean="0"/>
              <a:t>8/12/2018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425750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645A1-364D-438D-B928-DA3372926CC8}" type="datetimeFigureOut">
              <a:rPr lang="en-US" smtClean="0"/>
              <a:t>8/12/2018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56748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645A1-364D-438D-B928-DA3372926CC8}" type="datetimeFigureOut">
              <a:rPr lang="en-US" smtClean="0"/>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176394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645A1-364D-438D-B928-DA3372926CC8}"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108557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645A1-364D-438D-B928-DA3372926CC8}"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3CA-5E8A-42BF-816F-C5FC952C43A9}" type="slidenum">
              <a:rPr lang="en-US" smtClean="0"/>
              <a:t>‹#›</a:t>
            </a:fld>
            <a:endParaRPr lang="en-US"/>
          </a:p>
        </p:txBody>
      </p:sp>
    </p:spTree>
    <p:extLst>
      <p:ext uri="{BB962C8B-B14F-4D97-AF65-F5344CB8AC3E}">
        <p14:creationId xmlns:p14="http://schemas.microsoft.com/office/powerpoint/2010/main" val="371988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645A1-364D-438D-B928-DA3372926CC8}" type="datetimeFigureOut">
              <a:rPr lang="en-US" smtClean="0"/>
              <a:t>8/12/2018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E43CA-5E8A-42BF-816F-C5FC952C43A9}" type="slidenum">
              <a:rPr lang="en-US" smtClean="0"/>
              <a:t>‹#›</a:t>
            </a:fld>
            <a:endParaRPr lang="en-US"/>
          </a:p>
        </p:txBody>
      </p:sp>
    </p:spTree>
    <p:extLst>
      <p:ext uri="{BB962C8B-B14F-4D97-AF65-F5344CB8AC3E}">
        <p14:creationId xmlns:p14="http://schemas.microsoft.com/office/powerpoint/2010/main" val="167839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khanacademy.org/humanities/ancient-art-civilizations/egypt-art/predynastic-old-kingdom/a/king-menkaure-mycerinus-and-quee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khanacademy.org/humanities/ancient-art-civilizations/egypt-art/new-kingdom/v/house-altar-depicting-akhenaten-nefertiti-and-three-daughter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khanacademy.org/humanities/ancient-art-civilizations/egypt-art/new-kingdom/a/tutankhamuns-tomb"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ceVwMdN0eE"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khanacademy.org/humanities/ancient-art-civilizations/egypt-art/predynastic-old-kingdom/a/palette-of-king-narme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khanacademy.org/humanities/ancient-art-civilizations/egypt-art/predynastic-old-kingdom/v/the-seated-scribe-c-2620-2500-b-c-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khanacademy.org/humanities/ancient-art-civilizations/egypt-art/predynastic-old-kingdom/a/old-kingdom-the-great-pyramids-of-giza"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Times New Roman" panose="02020603050405020304" pitchFamily="18" charset="0"/>
                <a:ea typeface="Times New Roman" panose="02020603050405020304" pitchFamily="18" charset="0"/>
                <a:cs typeface="Times New Roman" panose="02020603050405020304" pitchFamily="18" charset="0"/>
              </a:rPr>
              <a:t>Think like an historian:  </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528320" y="1027906"/>
            <a:ext cx="10408920" cy="5355312"/>
          </a:xfrm>
          <a:prstGeom prst="rect">
            <a:avLst/>
          </a:prstGeom>
        </p:spPr>
        <p:txBody>
          <a:bodyPr wrap="square">
            <a:spAutoFit/>
          </a:bodyPr>
          <a:lstStyle/>
          <a:p>
            <a:pPr marL="914400" marR="0">
              <a:lnSpc>
                <a:spcPct val="150000"/>
              </a:lnSpc>
              <a:spcBef>
                <a:spcPts val="0"/>
              </a:spcBef>
              <a:spcAft>
                <a:spcPts val="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istorical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Context.  Explain the broader setting, time period, and social structures that surround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udience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Identify the audience of the piece.  To/for whom was the piece created?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urpose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Identify the purpose or function of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erspective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From whose perspective was the piece created?  What was the motivation for creating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80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Wh</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Explain why the piece was created, what it tells us about the creator, and how it affected the audience.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098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3" y="90025"/>
            <a:ext cx="2099887" cy="5934856"/>
          </a:xfrm>
        </p:spPr>
        <p:txBody>
          <a:bodyPr>
            <a:normAutofit/>
          </a:bodyPr>
          <a:lstStyle/>
          <a:p>
            <a:pPr lvl="0"/>
            <a:r>
              <a:rPr lang="en-US" sz="3200" i="1" dirty="0">
                <a:latin typeface="Times New Roman" panose="02020603050405020304" pitchFamily="18" charset="0"/>
                <a:ea typeface="Times New Roman" panose="02020603050405020304" pitchFamily="18" charset="0"/>
                <a:cs typeface="Times New Roman" panose="02020603050405020304" pitchFamily="18" charset="0"/>
              </a:rPr>
              <a:t>King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Menkaura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and queen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Old Kingdom,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Egypt. Fourth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Dynasty. c. 2490–2472 B.C.E.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Greywacke</a:t>
            </a:r>
            <a:endParaRPr lang="en-US" sz="4000" dirty="0"/>
          </a:p>
        </p:txBody>
      </p:sp>
      <p:sp>
        <p:nvSpPr>
          <p:cNvPr id="3" name="Rectangle 2"/>
          <p:cNvSpPr/>
          <p:nvPr/>
        </p:nvSpPr>
        <p:spPr>
          <a:xfrm>
            <a:off x="233680" y="6127095"/>
            <a:ext cx="11724640" cy="646331"/>
          </a:xfrm>
          <a:prstGeom prst="rect">
            <a:avLst/>
          </a:prstGeom>
        </p:spPr>
        <p:txBody>
          <a:bodyPr wrap="square">
            <a:spAutoFit/>
          </a:bodyPr>
          <a:lstStyle/>
          <a:p>
            <a:r>
              <a:rPr lang="en-US"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https://www.khanacademy.org/humanities/ancient-art-civilizations/egypt-art/predynastic-old-kingdom/a/king-menkaure-mycerinus-and-queen</a:t>
            </a:r>
            <a:endParaRPr lang="en-US" dirty="0"/>
          </a:p>
        </p:txBody>
      </p:sp>
      <p:pic>
        <p:nvPicPr>
          <p:cNvPr id="4" name="Picture 3"/>
          <p:cNvPicPr/>
          <p:nvPr/>
        </p:nvPicPr>
        <p:blipFill>
          <a:blip r:embed="rId3"/>
          <a:stretch>
            <a:fillRect/>
          </a:stretch>
        </p:blipFill>
        <p:spPr>
          <a:xfrm>
            <a:off x="2077806" y="240145"/>
            <a:ext cx="3469005" cy="5784736"/>
          </a:xfrm>
          <a:prstGeom prst="rect">
            <a:avLst/>
          </a:prstGeom>
        </p:spPr>
      </p:pic>
      <p:sp>
        <p:nvSpPr>
          <p:cNvPr id="5" name="TextBox 4"/>
          <p:cNvSpPr txBox="1"/>
          <p:nvPr/>
        </p:nvSpPr>
        <p:spPr>
          <a:xfrm>
            <a:off x="5546811" y="90024"/>
            <a:ext cx="6580533" cy="6186309"/>
          </a:xfrm>
          <a:prstGeom prst="rect">
            <a:avLst/>
          </a:prstGeom>
          <a:noFill/>
        </p:spPr>
        <p:txBody>
          <a:bodyPr wrap="square" rtlCol="0">
            <a:spAutoFit/>
          </a:bodyPr>
          <a:lstStyle/>
          <a:p>
            <a:r>
              <a:rPr lang="en-US" dirty="0" smtClean="0"/>
              <a:t>The </a:t>
            </a:r>
            <a:r>
              <a:rPr lang="en-US" dirty="0"/>
              <a:t>one-foot forward position resembles the 'ready for action' attitude of a successful pharaoh. The position shows power and </a:t>
            </a:r>
            <a:r>
              <a:rPr lang="en-US" dirty="0" smtClean="0"/>
              <a:t>significance. </a:t>
            </a:r>
            <a:r>
              <a:rPr lang="en-US" dirty="0"/>
              <a:t>The statue is made of hard, dense </a:t>
            </a:r>
            <a:r>
              <a:rPr lang="en-US" dirty="0" smtClean="0"/>
              <a:t>stone </a:t>
            </a:r>
            <a:r>
              <a:rPr lang="en-US" dirty="0"/>
              <a:t>saved for only wealthy citizens, statues made from this stone were intended to last. </a:t>
            </a:r>
            <a:endParaRPr lang="en-US" dirty="0" smtClean="0"/>
          </a:p>
          <a:p>
            <a:endParaRPr lang="en-US" dirty="0"/>
          </a:p>
          <a:p>
            <a:r>
              <a:rPr lang="en-US" dirty="0" smtClean="0"/>
              <a:t>The </a:t>
            </a:r>
            <a:r>
              <a:rPr lang="en-US" dirty="0"/>
              <a:t>detail and obvious </a:t>
            </a:r>
            <a:r>
              <a:rPr lang="en-US" dirty="0" smtClean="0"/>
              <a:t>effort </a:t>
            </a:r>
            <a:r>
              <a:rPr lang="en-US" dirty="0"/>
              <a:t>put into this statue and many other funerary statues show the Egyptians obsession with death and the afterlife and the importance of death. Most pharaohs started having their funerary statues carved at the beginning of their rein to assure their comfort in riches in the afterlife. </a:t>
            </a:r>
            <a:endParaRPr lang="en-US" dirty="0" smtClean="0"/>
          </a:p>
          <a:p>
            <a:endParaRPr lang="en-US" dirty="0"/>
          </a:p>
          <a:p>
            <a:r>
              <a:rPr lang="en-US" dirty="0" smtClean="0"/>
              <a:t>In </a:t>
            </a:r>
            <a:r>
              <a:rPr lang="en-US" dirty="0"/>
              <a:t>these statues individual style was not appreciated or allowed, an </a:t>
            </a:r>
            <a:r>
              <a:rPr lang="en-US" dirty="0" smtClean="0"/>
              <a:t>artist’s </a:t>
            </a:r>
            <a:r>
              <a:rPr lang="en-US" dirty="0"/>
              <a:t>talent was based upon their ability to copy the traditional, godlike / idealistic image of a pharaoh with no innovation. During ancient Egypt artwork, the cannon of proportions made an appearance, this is the first known rule of proportions. This rule helped artists create idealized size proportions that never varied from piece to piece. </a:t>
            </a:r>
            <a:endParaRPr lang="en-US" dirty="0" smtClean="0"/>
          </a:p>
          <a:p>
            <a:endParaRPr lang="en-US" dirty="0"/>
          </a:p>
          <a:p>
            <a:r>
              <a:rPr lang="en-US" dirty="0" smtClean="0"/>
              <a:t>Another </a:t>
            </a:r>
            <a:r>
              <a:rPr lang="en-US" dirty="0"/>
              <a:t>important aspect of this statue is the wet drapery on the queen figure. It shows her royal status, but is slightly provocative at the same time. It may have has fertility connotations</a:t>
            </a:r>
            <a:r>
              <a:rPr lang="en-US" dirty="0" smtClean="0"/>
              <a:t>.</a:t>
            </a:r>
            <a:endParaRPr lang="en-US" sz="2000" dirty="0">
              <a:latin typeface="Times New Roman" panose="02020603050405020304" pitchFamily="18" charset="0"/>
              <a:ea typeface="MS Mincho"/>
            </a:endParaRPr>
          </a:p>
        </p:txBody>
      </p:sp>
    </p:spTree>
    <p:extLst>
      <p:ext uri="{BB962C8B-B14F-4D97-AF65-F5344CB8AC3E}">
        <p14:creationId xmlns:p14="http://schemas.microsoft.com/office/powerpoint/2010/main" val="211174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125"/>
            <a:ext cx="11836400" cy="1325563"/>
          </a:xfrm>
        </p:spPr>
        <p:txBody>
          <a:bodyPr>
            <a:normAutofit fontScale="90000"/>
          </a:bodyPr>
          <a:lstStyle/>
          <a:p>
            <a:pPr lvl="0"/>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Akhenaton</a:t>
            </a:r>
            <a:r>
              <a:rPr lang="en-US" i="1" dirty="0">
                <a:latin typeface="Times New Roman" panose="02020603050405020304" pitchFamily="18" charset="0"/>
                <a:ea typeface="Times New Roman" panose="02020603050405020304" pitchFamily="18" charset="0"/>
                <a:cs typeface="Times New Roman" panose="02020603050405020304" pitchFamily="18" charset="0"/>
              </a:rPr>
              <a:t>, Nefertiti, and three daughters</a:t>
            </a:r>
            <a:r>
              <a:rPr lang="en-US" dirty="0">
                <a:latin typeface="Times New Roman" panose="02020603050405020304" pitchFamily="18" charset="0"/>
                <a:ea typeface="Times New Roman" panose="02020603050405020304" pitchFamily="18" charset="0"/>
                <a:cs typeface="Times New Roman" panose="02020603050405020304" pitchFamily="18" charset="0"/>
              </a:rPr>
              <a:t>. New Kingdom (Amarna), 18th Dynasty. c. 1353–1335 B.C.E. Limestone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5" name="TextBox 4"/>
          <p:cNvSpPr txBox="1"/>
          <p:nvPr/>
        </p:nvSpPr>
        <p:spPr>
          <a:xfrm>
            <a:off x="223665" y="2056638"/>
            <a:ext cx="4262582" cy="3754874"/>
          </a:xfrm>
          <a:prstGeom prst="rect">
            <a:avLst/>
          </a:prstGeom>
          <a:noFill/>
        </p:spPr>
        <p:txBody>
          <a:bodyPr wrap="square" rtlCol="0">
            <a:spAutoFit/>
          </a:bodyPr>
          <a:lstStyle/>
          <a:p>
            <a:r>
              <a:rPr lang="en-US" dirty="0"/>
              <a:t>The Pharaoh Akhenaton is depicted with his wife in an intimate family scene. </a:t>
            </a:r>
            <a:r>
              <a:rPr lang="en-US" sz="2000" dirty="0" smtClean="0"/>
              <a:t> </a:t>
            </a:r>
            <a:r>
              <a:rPr lang="en-US" dirty="0" smtClean="0"/>
              <a:t>The </a:t>
            </a:r>
            <a:r>
              <a:rPr lang="en-US" dirty="0"/>
              <a:t>three small female figures are the daughters of the </a:t>
            </a:r>
            <a:r>
              <a:rPr lang="en-US" dirty="0" smtClean="0"/>
              <a:t>pharaoh.</a:t>
            </a:r>
            <a:r>
              <a:rPr lang="en-US" sz="2000" dirty="0" smtClean="0"/>
              <a:t> </a:t>
            </a:r>
            <a:r>
              <a:rPr lang="en-US" dirty="0" smtClean="0"/>
              <a:t>The </a:t>
            </a:r>
            <a:r>
              <a:rPr lang="en-US" dirty="0"/>
              <a:t>pharaoh and </a:t>
            </a:r>
            <a:r>
              <a:rPr lang="en-US" dirty="0" smtClean="0"/>
              <a:t>his </a:t>
            </a:r>
            <a:r>
              <a:rPr lang="en-US" dirty="0"/>
              <a:t>wife, </a:t>
            </a:r>
            <a:r>
              <a:rPr lang="en-US" dirty="0" smtClean="0"/>
              <a:t>Nefertiti, </a:t>
            </a:r>
            <a:r>
              <a:rPr lang="en-US" dirty="0"/>
              <a:t>are depicted kissing their children and loving them. This intimate, natural view of the family and humanity is very different </a:t>
            </a:r>
            <a:r>
              <a:rPr lang="en-US" dirty="0" smtClean="0"/>
              <a:t>from Old </a:t>
            </a:r>
            <a:r>
              <a:rPr lang="en-US" dirty="0"/>
              <a:t>Kingdom artworks.</a:t>
            </a:r>
            <a:endParaRPr lang="en-US" sz="2000" dirty="0">
              <a:latin typeface="Times New Roman" panose="02020603050405020304" pitchFamily="18" charset="0"/>
              <a:ea typeface="MS Mincho"/>
            </a:endParaRPr>
          </a:p>
          <a:p>
            <a:endParaRPr lang="en-US" dirty="0" smtClean="0"/>
          </a:p>
          <a:p>
            <a:r>
              <a:rPr lang="en-US" dirty="0" smtClean="0"/>
              <a:t>The </a:t>
            </a:r>
            <a:r>
              <a:rPr lang="en-US" dirty="0"/>
              <a:t>pharaoh is depicted basking in </a:t>
            </a:r>
            <a:r>
              <a:rPr lang="en-US" dirty="0" smtClean="0"/>
              <a:t>the rays of the sun god Aten.</a:t>
            </a:r>
            <a:r>
              <a:rPr lang="en-US" sz="2000" dirty="0" smtClean="0"/>
              <a:t> </a:t>
            </a:r>
            <a:r>
              <a:rPr lang="en-US" dirty="0" smtClean="0"/>
              <a:t>The </a:t>
            </a:r>
            <a:r>
              <a:rPr lang="en-US" dirty="0"/>
              <a:t>concept of monotheism </a:t>
            </a:r>
            <a:r>
              <a:rPr lang="en-US" dirty="0" smtClean="0"/>
              <a:t>was new, and the </a:t>
            </a:r>
            <a:r>
              <a:rPr lang="en-US" dirty="0"/>
              <a:t>worship of </a:t>
            </a:r>
            <a:r>
              <a:rPr lang="en-US" dirty="0" smtClean="0"/>
              <a:t>Aten was radical.</a:t>
            </a:r>
            <a:endParaRPr lang="en-US" sz="2000" dirty="0"/>
          </a:p>
        </p:txBody>
      </p:sp>
      <p:pic>
        <p:nvPicPr>
          <p:cNvPr id="4" name="Picture 3"/>
          <p:cNvPicPr/>
          <p:nvPr/>
        </p:nvPicPr>
        <p:blipFill>
          <a:blip r:embed="rId2"/>
          <a:stretch>
            <a:fillRect/>
          </a:stretch>
        </p:blipFill>
        <p:spPr>
          <a:xfrm>
            <a:off x="4642485" y="1376561"/>
            <a:ext cx="6788150" cy="5346065"/>
          </a:xfrm>
          <a:prstGeom prst="rect">
            <a:avLst/>
          </a:prstGeom>
        </p:spPr>
      </p:pic>
      <p:sp>
        <p:nvSpPr>
          <p:cNvPr id="3" name="Rectangle 2"/>
          <p:cNvSpPr/>
          <p:nvPr/>
        </p:nvSpPr>
        <p:spPr>
          <a:xfrm>
            <a:off x="67426" y="6177462"/>
            <a:ext cx="11764356" cy="646331"/>
          </a:xfrm>
          <a:prstGeom prst="rect">
            <a:avLst/>
          </a:prstGeom>
        </p:spPr>
        <p:txBody>
          <a:bodyPr wrap="square">
            <a:spAutoFit/>
          </a:bodyPr>
          <a:lstStyle/>
          <a:p>
            <a:r>
              <a:rPr lang="en-US"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https://www.khanacademy.org/humanities/ancient-art-civilizations/egypt-art/new-kingdom/v/house-altar-depicting-akhenaten-nefertiti-and-three-daughters</a:t>
            </a:r>
            <a:endParaRPr lang="en-US" dirty="0"/>
          </a:p>
        </p:txBody>
      </p:sp>
    </p:spTree>
    <p:extLst>
      <p:ext uri="{BB962C8B-B14F-4D97-AF65-F5344CB8AC3E}">
        <p14:creationId xmlns:p14="http://schemas.microsoft.com/office/powerpoint/2010/main" val="288033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1490" y="1219200"/>
            <a:ext cx="9781309" cy="4708981"/>
          </a:xfrm>
          <a:prstGeom prst="rect">
            <a:avLst/>
          </a:prstGeom>
          <a:noFill/>
        </p:spPr>
        <p:txBody>
          <a:bodyPr wrap="square" rtlCol="0">
            <a:spAutoFit/>
          </a:bodyPr>
          <a:lstStyle/>
          <a:p>
            <a:r>
              <a:rPr lang="en-US" sz="2000" i="1" dirty="0">
                <a:ea typeface="Times New Roman" panose="02020603050405020304" pitchFamily="18" charset="0"/>
                <a:cs typeface="Times New Roman" panose="02020603050405020304" pitchFamily="18" charset="0"/>
              </a:rPr>
              <a:t>Akhenaton, Nefertiti, and </a:t>
            </a:r>
            <a:r>
              <a:rPr lang="en-US" sz="2000" i="1" dirty="0" smtClean="0">
                <a:ea typeface="Times New Roman" panose="02020603050405020304" pitchFamily="18" charset="0"/>
                <a:cs typeface="Times New Roman" panose="02020603050405020304" pitchFamily="18" charset="0"/>
              </a:rPr>
              <a:t>Three </a:t>
            </a:r>
            <a:r>
              <a:rPr lang="en-US" sz="2000" i="1" dirty="0">
                <a:ea typeface="Times New Roman" panose="02020603050405020304" pitchFamily="18" charset="0"/>
                <a:cs typeface="Times New Roman" panose="02020603050405020304" pitchFamily="18" charset="0"/>
              </a:rPr>
              <a:t>D</a:t>
            </a:r>
            <a:r>
              <a:rPr lang="en-US" sz="2000" i="1" dirty="0" smtClean="0">
                <a:ea typeface="Times New Roman" panose="02020603050405020304" pitchFamily="18" charset="0"/>
                <a:cs typeface="Times New Roman" panose="02020603050405020304" pitchFamily="18" charset="0"/>
              </a:rPr>
              <a:t>aughters</a:t>
            </a:r>
            <a:r>
              <a:rPr lang="en-US" sz="2000" dirty="0" smtClean="0">
                <a:ea typeface="Times New Roman" panose="02020603050405020304" pitchFamily="18" charset="0"/>
                <a:cs typeface="Times New Roman" panose="02020603050405020304" pitchFamily="18" charset="0"/>
              </a:rPr>
              <a:t> </a:t>
            </a:r>
            <a:r>
              <a:rPr lang="en-US" sz="2000" dirty="0" smtClean="0"/>
              <a:t>was </a:t>
            </a:r>
            <a:r>
              <a:rPr lang="en-US" sz="2000" dirty="0"/>
              <a:t>created using a subtractive technique (incised). </a:t>
            </a:r>
            <a:r>
              <a:rPr lang="en-US" sz="2000" dirty="0" smtClean="0"/>
              <a:t>A </a:t>
            </a:r>
            <a:r>
              <a:rPr lang="en-US" sz="2000" b="1" dirty="0" smtClean="0"/>
              <a:t>bas </a:t>
            </a:r>
            <a:r>
              <a:rPr lang="en-US" sz="2000" b="1" dirty="0"/>
              <a:t>relief </a:t>
            </a:r>
            <a:r>
              <a:rPr lang="en-US" sz="2000" dirty="0"/>
              <a:t>is a sculptural relief in which the projection from the surrounding surface is slight and no part of the modeled form is undercut.</a:t>
            </a:r>
          </a:p>
          <a:p>
            <a:r>
              <a:rPr lang="en-US" sz="2000" dirty="0"/>
              <a:t> </a:t>
            </a:r>
          </a:p>
          <a:p>
            <a:r>
              <a:rPr lang="en-US" sz="2000" dirty="0"/>
              <a:t>The elongated figures and the naturalistic-more humanistic scenes mark the </a:t>
            </a:r>
            <a:r>
              <a:rPr lang="en-US" sz="2000" b="1" dirty="0"/>
              <a:t>Amarna</a:t>
            </a:r>
            <a:r>
              <a:rPr lang="en-US" sz="2000" dirty="0"/>
              <a:t> style.</a:t>
            </a:r>
            <a:endParaRPr lang="en-US" sz="2000" dirty="0">
              <a:ea typeface="MS Mincho"/>
            </a:endParaRPr>
          </a:p>
          <a:p>
            <a:endParaRPr lang="en-US" sz="2000" dirty="0" smtClean="0"/>
          </a:p>
          <a:p>
            <a:r>
              <a:rPr lang="en-US" sz="2000" dirty="0" smtClean="0"/>
              <a:t>Because </a:t>
            </a:r>
            <a:r>
              <a:rPr lang="en-US" sz="2000" dirty="0"/>
              <a:t>most of ancient Egypt's artifacts were crafted with stone, we today </a:t>
            </a:r>
            <a:r>
              <a:rPr lang="en-US" sz="2000" dirty="0" smtClean="0"/>
              <a:t>still see </a:t>
            </a:r>
            <a:r>
              <a:rPr lang="en-US" sz="2000" dirty="0"/>
              <a:t>many of the works of art. Stone lasts, thus the artifacts crafted on stone last. </a:t>
            </a:r>
            <a:endParaRPr lang="en-US" sz="2000" dirty="0" smtClean="0"/>
          </a:p>
          <a:p>
            <a:endParaRPr lang="en-US" sz="2000" dirty="0"/>
          </a:p>
          <a:p>
            <a:r>
              <a:rPr lang="en-US" sz="2000" dirty="0" smtClean="0"/>
              <a:t>Akhenaton believed </a:t>
            </a:r>
            <a:r>
              <a:rPr lang="en-US" sz="2000" dirty="0"/>
              <a:t>in </a:t>
            </a:r>
            <a:r>
              <a:rPr lang="en-US" sz="2000" dirty="0" smtClean="0"/>
              <a:t>only one </a:t>
            </a:r>
            <a:r>
              <a:rPr lang="en-US" sz="2000" dirty="0"/>
              <a:t>god, switching </a:t>
            </a:r>
            <a:r>
              <a:rPr lang="en-US" sz="2000" dirty="0" smtClean="0"/>
              <a:t>the kingdom from </a:t>
            </a:r>
            <a:r>
              <a:rPr lang="en-US" sz="2000" dirty="0"/>
              <a:t>a polytheistic culture to a monotheistic culture. </a:t>
            </a:r>
            <a:r>
              <a:rPr lang="en-US" sz="2000" dirty="0" smtClean="0"/>
              <a:t>This belief allows </a:t>
            </a:r>
            <a:r>
              <a:rPr lang="en-US" sz="2000" dirty="0"/>
              <a:t>for Akhenaton to be the only higher power. </a:t>
            </a:r>
            <a:endParaRPr lang="en-US" sz="2000" dirty="0" smtClean="0"/>
          </a:p>
          <a:p>
            <a:endParaRPr lang="en-US" sz="2000" dirty="0"/>
          </a:p>
          <a:p>
            <a:r>
              <a:rPr lang="en-US" sz="2000" dirty="0" smtClean="0"/>
              <a:t>The </a:t>
            </a:r>
            <a:r>
              <a:rPr lang="en-US" sz="2000" dirty="0"/>
              <a:t>symbols at the end of the sunrays are portraying the giving of life from the one and only god Aten. </a:t>
            </a:r>
            <a:endParaRPr lang="en-US" sz="2000" dirty="0" smtClean="0"/>
          </a:p>
          <a:p>
            <a:endParaRPr lang="en-US" sz="2000" dirty="0">
              <a:ea typeface="MS Mincho"/>
            </a:endParaRPr>
          </a:p>
        </p:txBody>
      </p:sp>
    </p:spTree>
    <p:extLst>
      <p:ext uri="{BB962C8B-B14F-4D97-AF65-F5344CB8AC3E}">
        <p14:creationId xmlns:p14="http://schemas.microsoft.com/office/powerpoint/2010/main" val="93630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 y="459249"/>
            <a:ext cx="3865880" cy="5547428"/>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Tutankhamun’s tomb, innermost coffin</a:t>
            </a:r>
            <a:r>
              <a:rPr lang="en-US" dirty="0">
                <a:latin typeface="Times New Roman" panose="02020603050405020304" pitchFamily="18" charset="0"/>
                <a:ea typeface="Times New Roman" panose="02020603050405020304" pitchFamily="18" charset="0"/>
                <a:cs typeface="Times New Roman" panose="02020603050405020304" pitchFamily="18" charset="0"/>
              </a:rPr>
              <a:t>. New Kingdom, 18th Dynasty. c. 1323 B.C.E. Gold with inlay of enamel and semiprecious stones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274320" y="6301249"/>
            <a:ext cx="11643360" cy="388696"/>
          </a:xfrm>
          <a:prstGeom prst="rect">
            <a:avLst/>
          </a:prstGeom>
        </p:spPr>
        <p:txBody>
          <a:bodyPr wrap="square">
            <a:spAutoFit/>
          </a:bodyPr>
          <a:lstStyle/>
          <a:p>
            <a:pPr marL="228600" marR="0">
              <a:lnSpc>
                <a:spcPct val="107000"/>
              </a:lnSpc>
              <a:spcBef>
                <a:spcPts val="0"/>
              </a:spcBef>
              <a:spcAft>
                <a:spcPts val="0"/>
              </a:spcAft>
            </a:pPr>
            <a:r>
              <a:rPr lang="en-US"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https://www.khanacademy.org/humanities/ancient-art-civilizations/egypt-art/new-kingdom/a/tutankhamuns-tomb</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tutankhamun innermost"/>
          <p:cNvPicPr/>
          <p:nvPr/>
        </p:nvPicPr>
        <p:blipFill>
          <a:blip r:embed="rId3">
            <a:extLst>
              <a:ext uri="{28A0092B-C50C-407E-A947-70E740481C1C}">
                <a14:useLocalDpi xmlns:a14="http://schemas.microsoft.com/office/drawing/2010/main" val="0"/>
              </a:ext>
            </a:extLst>
          </a:blip>
          <a:srcRect/>
          <a:stretch>
            <a:fillRect/>
          </a:stretch>
        </p:blipFill>
        <p:spPr bwMode="auto">
          <a:xfrm>
            <a:off x="4040187" y="459249"/>
            <a:ext cx="4477385" cy="5842000"/>
          </a:xfrm>
          <a:prstGeom prst="rect">
            <a:avLst/>
          </a:prstGeom>
          <a:noFill/>
          <a:ln>
            <a:noFill/>
          </a:ln>
        </p:spPr>
      </p:pic>
      <p:pic>
        <p:nvPicPr>
          <p:cNvPr id="5" name="Picture 4" descr="Macintosh HD:Users:teacher:Desktop:Module Three Folder:King-Tut-Innermost-Coffin.jpg"/>
          <p:cNvPicPr/>
          <p:nvPr/>
        </p:nvPicPr>
        <p:blipFill>
          <a:blip r:embed="rId4">
            <a:extLst>
              <a:ext uri="{28A0092B-C50C-407E-A947-70E740481C1C}">
                <a14:useLocalDpi xmlns:a14="http://schemas.microsoft.com/office/drawing/2010/main" val="0"/>
              </a:ext>
            </a:extLst>
          </a:blip>
          <a:srcRect/>
          <a:stretch>
            <a:fillRect/>
          </a:stretch>
        </p:blipFill>
        <p:spPr bwMode="auto">
          <a:xfrm>
            <a:off x="9006839" y="574156"/>
            <a:ext cx="2141451" cy="5512608"/>
          </a:xfrm>
          <a:prstGeom prst="rect">
            <a:avLst/>
          </a:prstGeom>
          <a:noFill/>
          <a:ln>
            <a:noFill/>
          </a:ln>
        </p:spPr>
      </p:pic>
    </p:spTree>
    <p:extLst>
      <p:ext uri="{BB962C8B-B14F-4D97-AF65-F5344CB8AC3E}">
        <p14:creationId xmlns:p14="http://schemas.microsoft.com/office/powerpoint/2010/main" val="54232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764" y="831272"/>
            <a:ext cx="10760363" cy="4708981"/>
          </a:xfrm>
          <a:prstGeom prst="rect">
            <a:avLst/>
          </a:prstGeom>
          <a:noFill/>
        </p:spPr>
        <p:txBody>
          <a:bodyPr wrap="square" rtlCol="0">
            <a:spAutoFit/>
          </a:bodyPr>
          <a:lstStyle/>
          <a:p>
            <a:r>
              <a:rPr lang="en-US" sz="2000" dirty="0"/>
              <a:t>King </a:t>
            </a:r>
            <a:r>
              <a:rPr lang="en-US" sz="2000" dirty="0" smtClean="0"/>
              <a:t>Tutankhamun </a:t>
            </a:r>
            <a:r>
              <a:rPr lang="en-US" sz="2000" dirty="0"/>
              <a:t>was in retrospect a fairly mild pharaoh, he died young (age 18); however, when his tomb was found completely intact, King Tut became a huge symbol of Egypt. The discovery of the tomb allowed historians to gain more understanding of the burial process and the importance of the afterlife. Before King </a:t>
            </a:r>
            <a:r>
              <a:rPr lang="en-US" sz="2000" dirty="0" err="1"/>
              <a:t>Tut's</a:t>
            </a:r>
            <a:r>
              <a:rPr lang="en-US" sz="2000" dirty="0"/>
              <a:t> tomb, all the funerary temples found had been looted. Because King Tut was less significant, his tomb was placed behind a more recent </a:t>
            </a:r>
            <a:r>
              <a:rPr lang="en-US" sz="2000" dirty="0" smtClean="0"/>
              <a:t>pharaoh’s tomb; therefore, it had been </a:t>
            </a:r>
            <a:r>
              <a:rPr lang="en-US" sz="2000" dirty="0"/>
              <a:t>protected from looters. The insight the tomb brought to historians about the afterlife in Egypt is </a:t>
            </a:r>
            <a:r>
              <a:rPr lang="en-US" sz="2000" dirty="0" smtClean="0"/>
              <a:t>enormous.</a:t>
            </a:r>
          </a:p>
          <a:p>
            <a:endParaRPr lang="en-US" sz="2000" dirty="0" smtClean="0"/>
          </a:p>
          <a:p>
            <a:r>
              <a:rPr lang="en-US" sz="2000" dirty="0" smtClean="0"/>
              <a:t>The </a:t>
            </a:r>
            <a:r>
              <a:rPr lang="en-US" sz="2000" dirty="0"/>
              <a:t>tomb is a rock cut tomb</a:t>
            </a:r>
            <a:r>
              <a:rPr lang="en-US" sz="2000" dirty="0" smtClean="0"/>
              <a:t>. The </a:t>
            </a:r>
            <a:r>
              <a:rPr lang="en-US" sz="2000" dirty="0"/>
              <a:t>innermost coffin is one of the three layers of coffins (all gold).</a:t>
            </a:r>
          </a:p>
          <a:p>
            <a:r>
              <a:rPr lang="en-US" sz="2000" dirty="0"/>
              <a:t>The </a:t>
            </a:r>
            <a:r>
              <a:rPr lang="en-US" sz="2000" dirty="0" smtClean="0"/>
              <a:t>inner coffin, or </a:t>
            </a:r>
            <a:r>
              <a:rPr lang="en-US" sz="2000" b="1" dirty="0" smtClean="0"/>
              <a:t>sarcophagus</a:t>
            </a:r>
            <a:r>
              <a:rPr lang="en-US" sz="2000" dirty="0" smtClean="0"/>
              <a:t>, </a:t>
            </a:r>
            <a:r>
              <a:rPr lang="en-US" sz="2000" dirty="0"/>
              <a:t>housed the </a:t>
            </a:r>
            <a:r>
              <a:rPr lang="en-US" sz="2000" dirty="0" smtClean="0"/>
              <a:t>mummy.  This </a:t>
            </a:r>
            <a:r>
              <a:rPr lang="en-US" sz="2000" dirty="0"/>
              <a:t>coffin was the most </a:t>
            </a:r>
            <a:r>
              <a:rPr lang="en-US" sz="2000" dirty="0" smtClean="0"/>
              <a:t>elaborately decorated. It </a:t>
            </a:r>
            <a:r>
              <a:rPr lang="en-US" sz="2000" dirty="0"/>
              <a:t>is made </a:t>
            </a:r>
            <a:r>
              <a:rPr lang="en-US" sz="2000" dirty="0" smtClean="0"/>
              <a:t>of beaten</a:t>
            </a:r>
            <a:r>
              <a:rPr lang="en-US" sz="2000" dirty="0"/>
              <a:t>, modeled </a:t>
            </a:r>
            <a:r>
              <a:rPr lang="en-US" sz="2000" dirty="0" smtClean="0"/>
              <a:t>gold inlayed with </a:t>
            </a:r>
            <a:r>
              <a:rPr lang="en-US" sz="2000" dirty="0"/>
              <a:t>other precious and </a:t>
            </a:r>
            <a:r>
              <a:rPr lang="en-US" sz="2000" dirty="0" smtClean="0"/>
              <a:t>semi-precious stones. It </a:t>
            </a:r>
            <a:r>
              <a:rPr lang="en-US" sz="2000" dirty="0"/>
              <a:t>is inscribed with hieroglyphics </a:t>
            </a:r>
          </a:p>
          <a:p>
            <a:r>
              <a:rPr lang="en-US" sz="2000" dirty="0"/>
              <a:t> </a:t>
            </a:r>
          </a:p>
          <a:p>
            <a:r>
              <a:rPr lang="en-US" sz="2000" dirty="0"/>
              <a:t>King Tutankhamen holds the </a:t>
            </a:r>
            <a:r>
              <a:rPr lang="en-US" sz="2000" b="1" dirty="0"/>
              <a:t>crook and flail </a:t>
            </a:r>
            <a:r>
              <a:rPr lang="en-US" sz="2000" dirty="0"/>
              <a:t>and wears the </a:t>
            </a:r>
            <a:r>
              <a:rPr lang="en-US" sz="2000" b="1" dirty="0" err="1"/>
              <a:t>nemes</a:t>
            </a:r>
            <a:r>
              <a:rPr lang="en-US" sz="2000" dirty="0"/>
              <a:t>, symbols of the Egyptian pharaoh.</a:t>
            </a:r>
          </a:p>
          <a:p>
            <a:r>
              <a:rPr lang="en-US" sz="2000" dirty="0" smtClean="0"/>
              <a:t>He is </a:t>
            </a:r>
            <a:r>
              <a:rPr lang="en-US" sz="2000" dirty="0"/>
              <a:t>depicted with crossed arms, which is typical of royal burials</a:t>
            </a:r>
            <a:r>
              <a:rPr lang="en-US" sz="2000" dirty="0" smtClean="0"/>
              <a:t>.</a:t>
            </a:r>
            <a:endParaRPr lang="en-US" sz="2000" dirty="0"/>
          </a:p>
        </p:txBody>
      </p:sp>
    </p:spTree>
    <p:extLst>
      <p:ext uri="{BB962C8B-B14F-4D97-AF65-F5344CB8AC3E}">
        <p14:creationId xmlns:p14="http://schemas.microsoft.com/office/powerpoint/2010/main" val="370665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365125"/>
            <a:ext cx="11619345" cy="1325563"/>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Last judgment of Hu-</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Nefer</a:t>
            </a:r>
            <a:r>
              <a:rPr lang="en-US" dirty="0">
                <a:latin typeface="Times New Roman" panose="02020603050405020304" pitchFamily="18" charset="0"/>
                <a:ea typeface="Times New Roman" panose="02020603050405020304" pitchFamily="18" charset="0"/>
                <a:cs typeface="Times New Roman" panose="02020603050405020304" pitchFamily="18" charset="0"/>
              </a:rPr>
              <a:t>, from his tomb (page from the Book of the Dead). New Kingdom, 19th Dynasty. c. 1275 B.C.E. Painted papyrus scroll</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pic>
        <p:nvPicPr>
          <p:cNvPr id="3" name="Picture 2" descr="Macintosh HD:Users:teacher:Desktop:Module Three Folder:Hunefer.jpg"/>
          <p:cNvPicPr/>
          <p:nvPr/>
        </p:nvPicPr>
        <p:blipFill>
          <a:blip r:embed="rId2">
            <a:extLst>
              <a:ext uri="{28A0092B-C50C-407E-A947-70E740481C1C}">
                <a14:useLocalDpi xmlns:a14="http://schemas.microsoft.com/office/drawing/2010/main" val="0"/>
              </a:ext>
            </a:extLst>
          </a:blip>
          <a:srcRect/>
          <a:stretch>
            <a:fillRect/>
          </a:stretch>
        </p:blipFill>
        <p:spPr bwMode="auto">
          <a:xfrm>
            <a:off x="267855" y="1819564"/>
            <a:ext cx="9762836" cy="4927600"/>
          </a:xfrm>
          <a:prstGeom prst="rect">
            <a:avLst/>
          </a:prstGeom>
          <a:noFill/>
          <a:ln>
            <a:noFill/>
          </a:ln>
        </p:spPr>
      </p:pic>
      <p:sp>
        <p:nvSpPr>
          <p:cNvPr id="4" name="Rectangle 3"/>
          <p:cNvSpPr/>
          <p:nvPr/>
        </p:nvSpPr>
        <p:spPr>
          <a:xfrm>
            <a:off x="8836979" y="6377832"/>
            <a:ext cx="3407921" cy="369332"/>
          </a:xfrm>
          <a:prstGeom prst="rect">
            <a:avLst/>
          </a:prstGeom>
        </p:spPr>
        <p:txBody>
          <a:bodyPr wrap="none">
            <a:spAutoFit/>
          </a:bodyPr>
          <a:lstStyle/>
          <a:p>
            <a:r>
              <a:rPr lang="en-US" dirty="0">
                <a:hlinkClick r:id="rId3"/>
              </a:rPr>
              <a:t>https://</a:t>
            </a:r>
            <a:r>
              <a:rPr lang="en-US" dirty="0" smtClean="0">
                <a:hlinkClick r:id="rId3"/>
              </a:rPr>
              <a:t>youtu.be/WceVwMdN0eE</a:t>
            </a:r>
            <a:r>
              <a:rPr lang="en-US" dirty="0" smtClean="0"/>
              <a:t> </a:t>
            </a:r>
            <a:endParaRPr lang="en-US" dirty="0"/>
          </a:p>
        </p:txBody>
      </p:sp>
      <p:sp>
        <p:nvSpPr>
          <p:cNvPr id="5" name="TextBox 4"/>
          <p:cNvSpPr txBox="1"/>
          <p:nvPr/>
        </p:nvSpPr>
        <p:spPr>
          <a:xfrm>
            <a:off x="10160000" y="5454502"/>
            <a:ext cx="1727200" cy="923330"/>
          </a:xfrm>
          <a:prstGeom prst="rect">
            <a:avLst/>
          </a:prstGeom>
          <a:noFill/>
        </p:spPr>
        <p:txBody>
          <a:bodyPr wrap="square" rtlCol="0">
            <a:spAutoFit/>
          </a:bodyPr>
          <a:lstStyle/>
          <a:p>
            <a:r>
              <a:rPr lang="en-US" dirty="0" smtClean="0"/>
              <a:t>Take notes from the Khan Academy video.</a:t>
            </a:r>
            <a:endParaRPr lang="en-US" dirty="0"/>
          </a:p>
        </p:txBody>
      </p:sp>
    </p:spTree>
    <p:extLst>
      <p:ext uri="{BB962C8B-B14F-4D97-AF65-F5344CB8AC3E}">
        <p14:creationId xmlns:p14="http://schemas.microsoft.com/office/powerpoint/2010/main" val="356350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914400" y="1322249"/>
            <a:ext cx="10701337" cy="1477328"/>
          </a:xfrm>
          <a:prstGeom prst="rect">
            <a:avLst/>
          </a:prstGeom>
        </p:spPr>
        <p:txBody>
          <a:bodyPr wrap="square">
            <a:spAutoFit/>
          </a:bodyPr>
          <a:lstStyle/>
          <a:p>
            <a:r>
              <a:rPr lang="en-US" dirty="0" smtClean="0">
                <a:solidFill>
                  <a:srgbClr val="000000"/>
                </a:solidFill>
                <a:latin typeface="Arial" panose="020B0604020202020204" pitchFamily="34" charset="0"/>
              </a:rPr>
              <a:t>Ancient </a:t>
            </a:r>
            <a:r>
              <a:rPr lang="en-US" dirty="0">
                <a:solidFill>
                  <a:srgbClr val="000000"/>
                </a:solidFill>
                <a:latin typeface="Arial" panose="020B0604020202020204" pitchFamily="34" charset="0"/>
              </a:rPr>
              <a:t>Egypt produced art that is monumental and unchanging. Egyptian art was created for divine kings and for the </a:t>
            </a:r>
            <a:r>
              <a:rPr lang="en-US" i="1" dirty="0" err="1">
                <a:solidFill>
                  <a:srgbClr val="000000"/>
                </a:solidFill>
                <a:latin typeface="Arial" panose="020B0604020202020204" pitchFamily="34" charset="0"/>
              </a:rPr>
              <a:t>ka</a:t>
            </a:r>
            <a:r>
              <a:rPr lang="en-US" i="1" dirty="0">
                <a:solidFill>
                  <a:srgbClr val="000000"/>
                </a:solidFill>
                <a:latin typeface="Arial" panose="020B0604020202020204" pitchFamily="34" charset="0"/>
              </a:rPr>
              <a:t> </a:t>
            </a:r>
            <a:r>
              <a:rPr lang="en-US" dirty="0">
                <a:solidFill>
                  <a:srgbClr val="000000"/>
                </a:solidFill>
                <a:latin typeface="Arial" panose="020B0604020202020204" pitchFamily="34" charset="0"/>
              </a:rPr>
              <a:t>of the dead. Egypt counted on the pharaoh to keep order, prosperity, and stability. The culture prized the regular and predictable: the journey of the sun; the annual flooding of the Nile; and the voyage to the afterlife. It is this regularity that establishes standard forms of depicting the human figure and influences the subject matter in art for a couple of thousands of years. 	</a:t>
            </a:r>
          </a:p>
        </p:txBody>
      </p:sp>
      <p:sp>
        <p:nvSpPr>
          <p:cNvPr id="5" name="TextBox 4"/>
          <p:cNvSpPr txBox="1"/>
          <p:nvPr/>
        </p:nvSpPr>
        <p:spPr>
          <a:xfrm>
            <a:off x="914400" y="614363"/>
            <a:ext cx="9501188" cy="707886"/>
          </a:xfrm>
          <a:prstGeom prst="rect">
            <a:avLst/>
          </a:prstGeom>
          <a:noFill/>
        </p:spPr>
        <p:txBody>
          <a:bodyPr wrap="square" rtlCol="0">
            <a:spAutoFit/>
          </a:bodyPr>
          <a:lstStyle/>
          <a:p>
            <a:r>
              <a:rPr lang="en-US" sz="4000" b="1" dirty="0" smtClean="0"/>
              <a:t>Early Egyptian Art</a:t>
            </a:r>
            <a:endParaRPr lang="en-US" sz="4000" b="1" dirty="0"/>
          </a:p>
        </p:txBody>
      </p:sp>
      <p:sp>
        <p:nvSpPr>
          <p:cNvPr id="3" name="TextBox 2"/>
          <p:cNvSpPr txBox="1"/>
          <p:nvPr/>
        </p:nvSpPr>
        <p:spPr>
          <a:xfrm>
            <a:off x="497840" y="3002778"/>
            <a:ext cx="11257280" cy="3447098"/>
          </a:xfrm>
          <a:prstGeom prst="rect">
            <a:avLst/>
          </a:prstGeom>
          <a:noFill/>
        </p:spPr>
        <p:txBody>
          <a:bodyPr wrap="square" rtlCol="0">
            <a:spAutoFit/>
          </a:bodyPr>
          <a:lstStyle/>
          <a:p>
            <a:r>
              <a:rPr lang="en-US" sz="2000" b="1" dirty="0" smtClean="0"/>
              <a:t>Characteristics:</a:t>
            </a:r>
          </a:p>
          <a:p>
            <a:pPr marL="285750" lvl="0" indent="-285750">
              <a:buFont typeface="Arial" panose="020B0604020202020204" pitchFamily="34" charset="0"/>
              <a:buChar char="•"/>
            </a:pPr>
            <a:r>
              <a:rPr lang="en-US" sz="2000" dirty="0"/>
              <a:t>Marked by CONSERVATISM:  rules, conventions established in early period persist for 3000 years.  There is little fluctuation, with the exception of the Amarna Period under </a:t>
            </a:r>
            <a:r>
              <a:rPr lang="en-US" sz="2000" dirty="0" smtClean="0"/>
              <a:t>Akhenaton.</a:t>
            </a:r>
          </a:p>
          <a:p>
            <a:pPr marL="285750" lvl="0" indent="-285750">
              <a:buFont typeface="Arial" panose="020B0604020202020204" pitchFamily="34" charset="0"/>
              <a:buChar char="•"/>
            </a:pPr>
            <a:r>
              <a:rPr lang="en-US" sz="2000" dirty="0" smtClean="0"/>
              <a:t>Architecture </a:t>
            </a:r>
            <a:r>
              <a:rPr lang="en-US" sz="2000" dirty="0"/>
              <a:t>on a monumental scale- funerary monuments and temple </a:t>
            </a:r>
            <a:r>
              <a:rPr lang="en-US" sz="2000" dirty="0" smtClean="0"/>
              <a:t>complexes.</a:t>
            </a:r>
            <a:endParaRPr lang="en-US" sz="2400" dirty="0" smtClean="0"/>
          </a:p>
          <a:p>
            <a:pPr marL="285750" lvl="0" indent="-285750">
              <a:buFont typeface="Arial" panose="020B0604020202020204" pitchFamily="34" charset="0"/>
              <a:buChar char="•"/>
            </a:pPr>
            <a:r>
              <a:rPr lang="en-US" sz="2000" dirty="0" smtClean="0"/>
              <a:t>Stress </a:t>
            </a:r>
            <a:r>
              <a:rPr lang="en-US" sz="2000" dirty="0"/>
              <a:t>placed on deifying the pharaoh.  Monumental works created to show their power and </a:t>
            </a:r>
            <a:r>
              <a:rPr lang="en-US" sz="2000" dirty="0" smtClean="0"/>
              <a:t>authority.</a:t>
            </a:r>
            <a:endParaRPr lang="en-US" sz="2400" dirty="0" smtClean="0"/>
          </a:p>
          <a:p>
            <a:pPr marL="285750" lvl="0" indent="-285750">
              <a:buFont typeface="Arial" panose="020B0604020202020204" pitchFamily="34" charset="0"/>
              <a:buChar char="•"/>
            </a:pPr>
            <a:r>
              <a:rPr lang="en-US" sz="2000" dirty="0" smtClean="0"/>
              <a:t>The </a:t>
            </a:r>
            <a:r>
              <a:rPr lang="en-US" sz="2000" dirty="0"/>
              <a:t>use of registers, with the bottom line as the ground line was used as the means to tell </a:t>
            </a:r>
            <a:r>
              <a:rPr lang="en-US" sz="2000" dirty="0" smtClean="0"/>
              <a:t>narratives.</a:t>
            </a:r>
            <a:endParaRPr lang="en-US" sz="2400" dirty="0" smtClean="0"/>
          </a:p>
          <a:p>
            <a:pPr marL="285750" lvl="0" indent="-285750">
              <a:buFont typeface="Arial" panose="020B0604020202020204" pitchFamily="34" charset="0"/>
              <a:buChar char="•"/>
            </a:pPr>
            <a:r>
              <a:rPr lang="en-US" sz="2000" dirty="0" smtClean="0"/>
              <a:t>Art </a:t>
            </a:r>
            <a:r>
              <a:rPr lang="en-US" sz="2000" dirty="0"/>
              <a:t>is generally a combination of text and </a:t>
            </a:r>
            <a:r>
              <a:rPr lang="en-US" sz="2000" dirty="0" smtClean="0"/>
              <a:t>images.</a:t>
            </a:r>
            <a:endParaRPr lang="en-US" sz="2400" dirty="0" smtClean="0"/>
          </a:p>
          <a:p>
            <a:pPr marL="285750" lvl="0" indent="-285750">
              <a:buFont typeface="Arial" panose="020B0604020202020204" pitchFamily="34" charset="0"/>
              <a:buChar char="•"/>
            </a:pPr>
            <a:r>
              <a:rPr lang="en-US" sz="2000" dirty="0" smtClean="0"/>
              <a:t>On </a:t>
            </a:r>
            <a:r>
              <a:rPr lang="en-US" sz="2000" dirty="0"/>
              <a:t>flat surfaces, things may be seen from the front, the side, or </a:t>
            </a:r>
            <a:r>
              <a:rPr lang="en-US" sz="2000" dirty="0" smtClean="0"/>
              <a:t>above.</a:t>
            </a:r>
            <a:endParaRPr lang="en-US" sz="2400" dirty="0" smtClean="0"/>
          </a:p>
          <a:p>
            <a:pPr marL="285750" lvl="0" indent="-285750">
              <a:buFont typeface="Arial" panose="020B0604020202020204" pitchFamily="34" charset="0"/>
              <a:buChar char="•"/>
            </a:pPr>
            <a:r>
              <a:rPr lang="en-US" sz="2000" dirty="0" smtClean="0"/>
              <a:t>Sculptural </a:t>
            </a:r>
            <a:r>
              <a:rPr lang="en-US" sz="2000" dirty="0"/>
              <a:t>works, carved from blocks of hard stone, are usually blockish, with a dominance of vertical and horizontal lines to communicate permanence and </a:t>
            </a:r>
            <a:r>
              <a:rPr lang="en-US" sz="2000" dirty="0" smtClean="0"/>
              <a:t>stability.</a:t>
            </a:r>
            <a:endParaRPr lang="en-US" sz="2400" dirty="0" smtClean="0"/>
          </a:p>
          <a:p>
            <a:pPr marL="285750" lvl="0" indent="-285750">
              <a:buFont typeface="Arial" panose="020B0604020202020204" pitchFamily="34" charset="0"/>
              <a:buChar char="•"/>
            </a:pPr>
            <a:r>
              <a:rPr lang="en-US" sz="2000" dirty="0" smtClean="0"/>
              <a:t>High </a:t>
            </a:r>
            <a:r>
              <a:rPr lang="en-US" sz="2000" dirty="0"/>
              <a:t>rank is portrayed with strict conventions. Everyone else is portrayed naturalistically</a:t>
            </a:r>
            <a:r>
              <a:rPr lang="en-US" sz="2000" dirty="0" smtClean="0"/>
              <a:t>.</a:t>
            </a:r>
            <a:endParaRPr lang="en-US" sz="2400" dirty="0"/>
          </a:p>
        </p:txBody>
      </p:sp>
    </p:spTree>
    <p:extLst>
      <p:ext uri="{BB962C8B-B14F-4D97-AF65-F5344CB8AC3E}">
        <p14:creationId xmlns:p14="http://schemas.microsoft.com/office/powerpoint/2010/main" val="140208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751840" y="954648"/>
            <a:ext cx="11135360" cy="4821833"/>
          </a:xfrm>
          <a:prstGeom prst="rect">
            <a:avLst/>
          </a:prstGeom>
        </p:spPr>
        <p:txBody>
          <a:bodyPr wrap="square">
            <a:spAutoFit/>
          </a:bodyPr>
          <a:lstStyle/>
          <a:p>
            <a:r>
              <a:rPr lang="en-US" sz="2400" b="1" dirty="0"/>
              <a:t>Conventions used for depicting the pharaoh or the pharaoh's family:</a:t>
            </a:r>
            <a:endParaRPr lang="en-US" sz="2800" b="1" dirty="0"/>
          </a:p>
          <a:p>
            <a:pPr marL="285750" lvl="0" indent="-285750">
              <a:buSzPts val="1000"/>
              <a:buFont typeface="Arial" panose="020B0604020202020204" pitchFamily="34" charset="0"/>
              <a:buChar char="•"/>
              <a:tabLst>
                <a:tab pos="457200" algn="l"/>
              </a:tabLst>
            </a:pPr>
            <a:r>
              <a:rPr lang="en-US" sz="2400" dirty="0"/>
              <a:t>Stylized and Idealized, intended to look divine.</a:t>
            </a:r>
            <a:endParaRPr lang="en-US" sz="2800" dirty="0"/>
          </a:p>
          <a:p>
            <a:pPr marL="285750" lvl="0" indent="-285750">
              <a:buSzPts val="1000"/>
              <a:buFont typeface="Arial" panose="020B0604020202020204" pitchFamily="34" charset="0"/>
              <a:buChar char="•"/>
              <a:tabLst>
                <a:tab pos="457200" algn="l"/>
              </a:tabLst>
            </a:pPr>
            <a:r>
              <a:rPr lang="en-US" sz="2400" dirty="0"/>
              <a:t>In prime of life.</a:t>
            </a:r>
            <a:endParaRPr lang="en-US" sz="2800" dirty="0"/>
          </a:p>
          <a:p>
            <a:pPr marL="285750" lvl="0" indent="-285750">
              <a:buSzPts val="1000"/>
              <a:buFont typeface="Arial" panose="020B0604020202020204" pitchFamily="34" charset="0"/>
              <a:buChar char="•"/>
              <a:tabLst>
                <a:tab pos="457200" algn="l"/>
              </a:tabLst>
            </a:pPr>
            <a:r>
              <a:rPr lang="en-US" sz="2400" dirty="0"/>
              <a:t>Broad shoulders, narrow hips.</a:t>
            </a:r>
            <a:endParaRPr lang="en-US" sz="2800" dirty="0"/>
          </a:p>
          <a:p>
            <a:pPr marL="285750" lvl="0" indent="-285750">
              <a:buSzPts val="1000"/>
              <a:buFont typeface="Arial" panose="020B0604020202020204" pitchFamily="34" charset="0"/>
              <a:buChar char="•"/>
              <a:tabLst>
                <a:tab pos="457200" algn="l"/>
              </a:tabLst>
            </a:pPr>
            <a:r>
              <a:rPr lang="en-US" sz="2400" dirty="0"/>
              <a:t>Some muscle definition, but not "too much“</a:t>
            </a:r>
            <a:endParaRPr lang="en-US" sz="2800" dirty="0"/>
          </a:p>
          <a:p>
            <a:pPr marL="285750" lvl="0" indent="-285750">
              <a:buSzPts val="1000"/>
              <a:buFont typeface="Arial" panose="020B0604020202020204" pitchFamily="34" charset="0"/>
              <a:buChar char="•"/>
              <a:tabLst>
                <a:tab pos="457200" algn="l"/>
              </a:tabLst>
            </a:pPr>
            <a:r>
              <a:rPr lang="en-US" sz="2400" dirty="0"/>
              <a:t>Calm facial </a:t>
            </a:r>
            <a:r>
              <a:rPr lang="en-US" sz="2400" dirty="0" smtClean="0"/>
              <a:t>expression.</a:t>
            </a:r>
          </a:p>
          <a:p>
            <a:pPr marL="285750" lvl="0" indent="-285750">
              <a:buSzPts val="1000"/>
              <a:buFont typeface="Arial" panose="020B0604020202020204" pitchFamily="34" charset="0"/>
              <a:buChar char="•"/>
              <a:tabLst>
                <a:tab pos="457200" algn="l"/>
              </a:tabLst>
            </a:pPr>
            <a:r>
              <a:rPr lang="en-US" sz="2400" dirty="0" smtClean="0"/>
              <a:t>Hieratic perspective/scale.</a:t>
            </a:r>
            <a:endParaRPr lang="en-US" sz="2800" dirty="0" smtClean="0"/>
          </a:p>
          <a:p>
            <a:pPr marL="285750" lvl="0" indent="-285750">
              <a:buSzPts val="1000"/>
              <a:buFont typeface="Arial" panose="020B0604020202020204" pitchFamily="34" charset="0"/>
              <a:buChar char="•"/>
              <a:tabLst>
                <a:tab pos="457200" algn="l"/>
              </a:tabLst>
            </a:pPr>
            <a:r>
              <a:rPr lang="en-US" sz="2400" dirty="0" smtClean="0"/>
              <a:t>Flat </a:t>
            </a:r>
            <a:r>
              <a:rPr lang="en-US" sz="2400" dirty="0"/>
              <a:t>surface:  composite view (face, hips, legs and feet in profile, torso frontal</a:t>
            </a:r>
            <a:r>
              <a:rPr lang="en-US" sz="2400" dirty="0" smtClean="0"/>
              <a:t>).</a:t>
            </a:r>
            <a:endParaRPr lang="en-US" sz="2800" dirty="0" smtClean="0"/>
          </a:p>
          <a:p>
            <a:pPr marL="285750" lvl="0" indent="-285750">
              <a:buSzPts val="1000"/>
              <a:buFont typeface="Arial" panose="020B0604020202020204" pitchFamily="34" charset="0"/>
              <a:buChar char="•"/>
              <a:tabLst>
                <a:tab pos="457200" algn="l"/>
              </a:tabLst>
            </a:pPr>
            <a:r>
              <a:rPr lang="en-US" sz="2400" dirty="0" smtClean="0"/>
              <a:t>Sculpture</a:t>
            </a:r>
            <a:r>
              <a:rPr lang="en-US" sz="2400" dirty="0"/>
              <a:t>: facing strictly </a:t>
            </a:r>
            <a:r>
              <a:rPr lang="en-US" sz="2400" dirty="0" smtClean="0"/>
              <a:t>frontal.</a:t>
            </a:r>
            <a:endParaRPr lang="en-US" sz="2800" dirty="0" smtClean="0"/>
          </a:p>
          <a:p>
            <a:pPr marL="285750" lvl="0" indent="-285750">
              <a:buSzPts val="1000"/>
              <a:buFont typeface="Arial" panose="020B0604020202020204" pitchFamily="34" charset="0"/>
              <a:buChar char="•"/>
              <a:tabLst>
                <a:tab pos="457200" algn="l"/>
              </a:tabLst>
            </a:pPr>
            <a:r>
              <a:rPr lang="en-US" sz="2400" dirty="0" smtClean="0"/>
              <a:t>Poses</a:t>
            </a:r>
            <a:r>
              <a:rPr lang="en-US" sz="2400" dirty="0"/>
              <a:t>:  either sitting with both feet on the ground, standing with one foot a few inches forward, or striding forward.</a:t>
            </a:r>
            <a:endParaRPr lang="en-US" sz="2800" dirty="0">
              <a:solidFill>
                <a:srgbClr val="000000"/>
              </a:solidFill>
              <a:latin typeface="Times New Roman" panose="02020603050405020304" pitchFamily="18" charset="0"/>
              <a:ea typeface="MS Mincho"/>
            </a:endParaRPr>
          </a:p>
          <a:p>
            <a:pPr marL="285750" lvl="0" indent="-285750">
              <a:lnSpc>
                <a:spcPts val="1440"/>
              </a:lnSpc>
              <a:buSzPts val="1000"/>
              <a:buFont typeface="Arial" panose="020B0604020202020204" pitchFamily="34" charset="0"/>
              <a:buChar char="•"/>
              <a:tabLst>
                <a:tab pos="457200" algn="l"/>
              </a:tabLst>
            </a:pPr>
            <a:endParaRPr lang="en-US" dirty="0" smtClean="0"/>
          </a:p>
          <a:p>
            <a:pPr marL="285750" lvl="0" indent="-285750">
              <a:lnSpc>
                <a:spcPts val="1440"/>
              </a:lnSpc>
              <a:buSzPts val="1000"/>
              <a:buFont typeface="Arial" panose="020B0604020202020204" pitchFamily="34" charset="0"/>
              <a:buChar char="•"/>
              <a:tabLst>
                <a:tab pos="457200" algn="l"/>
              </a:tabLst>
            </a:pPr>
            <a:endParaRPr lang="en-US" dirty="0"/>
          </a:p>
          <a:p>
            <a:pPr marL="285750" lvl="0" indent="-285750">
              <a:buFont typeface="Arial" panose="020B0604020202020204" pitchFamily="34" charset="0"/>
              <a:buChar char="•"/>
            </a:pPr>
            <a:endParaRPr lang="en-US" sz="2000" dirty="0">
              <a:solidFill>
                <a:srgbClr val="000000"/>
              </a:solidFill>
              <a:latin typeface="Times New Roman" panose="02020603050405020304" pitchFamily="18" charset="0"/>
              <a:ea typeface="MS Mincho"/>
            </a:endParaRPr>
          </a:p>
        </p:txBody>
      </p:sp>
    </p:spTree>
    <p:extLst>
      <p:ext uri="{BB962C8B-B14F-4D97-AF65-F5344CB8AC3E}">
        <p14:creationId xmlns:p14="http://schemas.microsoft.com/office/powerpoint/2010/main" val="284514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65125"/>
            <a:ext cx="11431905" cy="1325563"/>
          </a:xfrm>
        </p:spPr>
        <p:txBody>
          <a:bodyPr/>
          <a:lstStyle/>
          <a:p>
            <a:r>
              <a:rPr lang="en-US" i="1" dirty="0">
                <a:latin typeface="Times New Roman" panose="02020603050405020304" pitchFamily="18" charset="0"/>
                <a:ea typeface="Times New Roman" panose="02020603050405020304" pitchFamily="18" charset="0"/>
                <a:cs typeface="Times New Roman" panose="02020603050405020304" pitchFamily="18" charset="0"/>
              </a:rPr>
              <a:t>Palette of King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Narmer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Predynastic</a:t>
            </a:r>
            <a:r>
              <a:rPr lang="en-US" dirty="0">
                <a:latin typeface="Times New Roman" panose="02020603050405020304" pitchFamily="18" charset="0"/>
                <a:ea typeface="Times New Roman" panose="02020603050405020304" pitchFamily="18" charset="0"/>
                <a:cs typeface="Times New Roman" panose="02020603050405020304" pitchFamily="18" charset="0"/>
              </a:rPr>
              <a:t> Egypt. c. 3000–2920 B.C.E. Greywacke</a:t>
            </a:r>
            <a:endParaRPr lang="en-US" dirty="0"/>
          </a:p>
        </p:txBody>
      </p:sp>
      <p:sp>
        <p:nvSpPr>
          <p:cNvPr id="3" name="Rectangle 2"/>
          <p:cNvSpPr/>
          <p:nvPr/>
        </p:nvSpPr>
        <p:spPr>
          <a:xfrm>
            <a:off x="132080" y="5996449"/>
            <a:ext cx="11785600" cy="685059"/>
          </a:xfrm>
          <a:prstGeom prst="rect">
            <a:avLst/>
          </a:prstGeom>
        </p:spPr>
        <p:txBody>
          <a:bodyPr wrap="square">
            <a:spAutoFit/>
          </a:bodyPr>
          <a:lstStyle/>
          <a:p>
            <a:pPr marL="228600" marR="0">
              <a:lnSpc>
                <a:spcPct val="107000"/>
              </a:lnSpc>
              <a:spcBef>
                <a:spcPts val="0"/>
              </a:spcBef>
              <a:spcAft>
                <a:spcPts val="0"/>
              </a:spcAft>
            </a:pPr>
            <a:r>
              <a:rPr lang="en-US"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https://www.khanacademy.org/humanities/ancient-art-civilizations/egypt-art/predynastic-old-kingdom/a/palette-of-king-narmer</a:t>
            </a: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485775" y="1735051"/>
            <a:ext cx="5896610" cy="4217035"/>
          </a:xfrm>
          <a:prstGeom prst="rect">
            <a:avLst/>
          </a:prstGeom>
        </p:spPr>
      </p:pic>
      <p:sp>
        <p:nvSpPr>
          <p:cNvPr id="5" name="TextBox 4"/>
          <p:cNvSpPr txBox="1"/>
          <p:nvPr/>
        </p:nvSpPr>
        <p:spPr>
          <a:xfrm>
            <a:off x="6766560" y="1735051"/>
            <a:ext cx="4998720" cy="4062651"/>
          </a:xfrm>
          <a:prstGeom prst="rect">
            <a:avLst/>
          </a:prstGeom>
          <a:noFill/>
        </p:spPr>
        <p:txBody>
          <a:bodyPr wrap="square" rtlCol="0">
            <a:spAutoFit/>
          </a:bodyPr>
          <a:lstStyle/>
          <a:p>
            <a:r>
              <a:rPr lang="en-US" sz="2000" dirty="0" smtClean="0"/>
              <a:t>On </a:t>
            </a:r>
            <a:r>
              <a:rPr lang="en-US" sz="2000" dirty="0"/>
              <a:t>the back, King </a:t>
            </a:r>
            <a:r>
              <a:rPr lang="en-US" sz="2000" dirty="0" err="1"/>
              <a:t>Narmer</a:t>
            </a:r>
            <a:r>
              <a:rPr lang="en-US" sz="2000" dirty="0"/>
              <a:t> with a mallet beats down the defeated foe. </a:t>
            </a:r>
            <a:r>
              <a:rPr lang="en-US" sz="2000" dirty="0" smtClean="0"/>
              <a:t>A </a:t>
            </a:r>
            <a:r>
              <a:rPr lang="en-US" sz="2000" dirty="0"/>
              <a:t>servant holds his sandals, as this is a “sacred” act. Defeated enemy lie beneath his feet. </a:t>
            </a:r>
          </a:p>
          <a:p>
            <a:endParaRPr lang="en-US" sz="2000" dirty="0" smtClean="0"/>
          </a:p>
          <a:p>
            <a:r>
              <a:rPr lang="en-US" sz="2000" dirty="0" smtClean="0"/>
              <a:t>On </a:t>
            </a:r>
            <a:r>
              <a:rPr lang="en-US" sz="2000" dirty="0"/>
              <a:t>the front, the bodies of the defeated troops are seen from above with their heads placed between their legs. </a:t>
            </a:r>
          </a:p>
          <a:p>
            <a:endParaRPr lang="en-US" sz="2000" dirty="0" smtClean="0"/>
          </a:p>
          <a:p>
            <a:r>
              <a:rPr lang="en-US" sz="2000" dirty="0" smtClean="0"/>
              <a:t>The </a:t>
            </a:r>
            <a:r>
              <a:rPr lang="en-US" sz="2000" dirty="0"/>
              <a:t>palette contained eye make-up. </a:t>
            </a:r>
            <a:r>
              <a:rPr lang="en-US" sz="2000" dirty="0" smtClean="0"/>
              <a:t>Harnessed </a:t>
            </a:r>
            <a:r>
              <a:rPr lang="en-US" sz="2000" dirty="0"/>
              <a:t>lions with elongated necks create a circle used to hold the make-up. </a:t>
            </a:r>
            <a:r>
              <a:rPr lang="en-US" dirty="0"/>
              <a:t>	</a:t>
            </a:r>
          </a:p>
          <a:p>
            <a:endParaRPr lang="en-US" dirty="0"/>
          </a:p>
        </p:txBody>
      </p:sp>
    </p:spTree>
    <p:extLst>
      <p:ext uri="{BB962C8B-B14F-4D97-AF65-F5344CB8AC3E}">
        <p14:creationId xmlns:p14="http://schemas.microsoft.com/office/powerpoint/2010/main" val="35084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440" y="274320"/>
            <a:ext cx="11531600" cy="6370975"/>
          </a:xfrm>
          <a:prstGeom prst="rect">
            <a:avLst/>
          </a:prstGeom>
          <a:noFill/>
        </p:spPr>
        <p:txBody>
          <a:bodyPr wrap="square" rtlCol="0">
            <a:spAutoFit/>
          </a:bodyPr>
          <a:lstStyle/>
          <a:p>
            <a:r>
              <a:rPr lang="en-US" sz="2400" dirty="0" smtClean="0"/>
              <a:t>Created using a </a:t>
            </a:r>
            <a:r>
              <a:rPr lang="en-US" sz="2400" b="1" dirty="0" smtClean="0"/>
              <a:t>subtractive </a:t>
            </a:r>
            <a:r>
              <a:rPr lang="en-US" sz="2400" b="1" dirty="0"/>
              <a:t>technique</a:t>
            </a:r>
            <a:r>
              <a:rPr lang="en-US" sz="2400" dirty="0"/>
              <a:t>. I</a:t>
            </a:r>
            <a:r>
              <a:rPr lang="en-US" sz="2400" dirty="0" smtClean="0"/>
              <a:t>ncised images create </a:t>
            </a:r>
            <a:r>
              <a:rPr lang="en-US" sz="2400" b="1" dirty="0" smtClean="0"/>
              <a:t>low </a:t>
            </a:r>
            <a:r>
              <a:rPr lang="en-US" sz="2400" b="1" dirty="0"/>
              <a:t>relief</a:t>
            </a:r>
            <a:r>
              <a:rPr lang="en-US" sz="2400" dirty="0"/>
              <a:t>. </a:t>
            </a:r>
          </a:p>
          <a:p>
            <a:r>
              <a:rPr lang="en-US" sz="2400" b="1" dirty="0"/>
              <a:t>C</a:t>
            </a:r>
            <a:r>
              <a:rPr lang="en-US" sz="2400" b="1" dirty="0" smtClean="0"/>
              <a:t>omposite </a:t>
            </a:r>
            <a:r>
              <a:rPr lang="en-US" sz="2400" b="1" dirty="0"/>
              <a:t>view </a:t>
            </a:r>
            <a:r>
              <a:rPr lang="en-US" sz="2400" dirty="0" smtClean="0"/>
              <a:t>shows </a:t>
            </a:r>
            <a:r>
              <a:rPr lang="en-US" sz="2400" dirty="0"/>
              <a:t>human </a:t>
            </a:r>
            <a:r>
              <a:rPr lang="en-US" sz="2400" dirty="0" smtClean="0"/>
              <a:t>figures</a:t>
            </a:r>
            <a:r>
              <a:rPr lang="en-US" sz="2400" dirty="0"/>
              <a:t> </a:t>
            </a:r>
            <a:r>
              <a:rPr lang="en-US" sz="2400" dirty="0" smtClean="0"/>
              <a:t>with </a:t>
            </a:r>
            <a:r>
              <a:rPr lang="en-US" sz="2400" dirty="0"/>
              <a:t>shoulders </a:t>
            </a:r>
            <a:r>
              <a:rPr lang="en-US" sz="2400" dirty="0" smtClean="0"/>
              <a:t>forward (frontal), </a:t>
            </a:r>
            <a:r>
              <a:rPr lang="en-US" sz="2400" dirty="0"/>
              <a:t>hips slightly side ways, head sideways, and feet sideways. 	</a:t>
            </a:r>
          </a:p>
          <a:p>
            <a:endParaRPr lang="en-US" sz="2400" dirty="0" smtClean="0"/>
          </a:p>
          <a:p>
            <a:r>
              <a:rPr lang="en-US" sz="2400" dirty="0"/>
              <a:t>This document </a:t>
            </a:r>
            <a:r>
              <a:rPr lang="en-US" sz="2400" dirty="0" smtClean="0"/>
              <a:t>begins </a:t>
            </a:r>
            <a:r>
              <a:rPr lang="en-US" sz="2400" dirty="0"/>
              <a:t>to show the use of art in documenting historic events </a:t>
            </a:r>
            <a:r>
              <a:rPr lang="en-US" sz="2400" dirty="0" smtClean="0"/>
              <a:t>through </a:t>
            </a:r>
            <a:r>
              <a:rPr lang="en-US" sz="2400" b="1" dirty="0" smtClean="0"/>
              <a:t>narrative art</a:t>
            </a:r>
            <a:r>
              <a:rPr lang="en-US" sz="2400" dirty="0" smtClean="0"/>
              <a:t>. This pre-dynastic story tells about the unification </a:t>
            </a:r>
            <a:r>
              <a:rPr lang="en-US" sz="2400" dirty="0"/>
              <a:t>of Egypt under the hands of King </a:t>
            </a:r>
            <a:r>
              <a:rPr lang="en-US" sz="2400" dirty="0" err="1"/>
              <a:t>Narmer</a:t>
            </a:r>
            <a:r>
              <a:rPr lang="en-US" sz="2400" dirty="0"/>
              <a:t>. Prior to King </a:t>
            </a:r>
            <a:r>
              <a:rPr lang="en-US" sz="2400" dirty="0" err="1"/>
              <a:t>Narmer</a:t>
            </a:r>
            <a:r>
              <a:rPr lang="en-US" sz="2400" dirty="0"/>
              <a:t>, upper and lower Egypt were separate places. King </a:t>
            </a:r>
            <a:r>
              <a:rPr lang="en-US" sz="2400" dirty="0" err="1" smtClean="0"/>
              <a:t>Narmer’s</a:t>
            </a:r>
            <a:r>
              <a:rPr lang="en-US" sz="2400" dirty="0" smtClean="0"/>
              <a:t> name </a:t>
            </a:r>
            <a:r>
              <a:rPr lang="en-US" sz="2400" dirty="0"/>
              <a:t>appears at the top of the stone in ancient calligraphy and 	</a:t>
            </a:r>
          </a:p>
          <a:p>
            <a:r>
              <a:rPr lang="en-US" sz="2400" dirty="0"/>
              <a:t>he is placed in the middle of the stone and depicted larger than the rest of the </a:t>
            </a:r>
            <a:r>
              <a:rPr lang="en-US" sz="2400" dirty="0" smtClean="0"/>
              <a:t>figures in </a:t>
            </a:r>
            <a:r>
              <a:rPr lang="en-US" sz="2400" b="1" dirty="0" smtClean="0"/>
              <a:t>hierarchal scale</a:t>
            </a:r>
            <a:r>
              <a:rPr lang="en-US" sz="2400" dirty="0" smtClean="0"/>
              <a:t>. </a:t>
            </a:r>
          </a:p>
          <a:p>
            <a:r>
              <a:rPr lang="en-US" sz="2400" dirty="0" smtClean="0"/>
              <a:t>The </a:t>
            </a:r>
            <a:r>
              <a:rPr lang="en-US" sz="2400" dirty="0"/>
              <a:t>animals in the piece resemble gods and their characteristics. </a:t>
            </a:r>
            <a:r>
              <a:rPr lang="en-US" sz="2400" dirty="0" smtClean="0"/>
              <a:t>The </a:t>
            </a:r>
            <a:r>
              <a:rPr lang="en-US" sz="2400" dirty="0"/>
              <a:t>presence of the gods in the piece show that the people are doing the work of the gods as they guide in animal form. </a:t>
            </a:r>
            <a:endParaRPr lang="en-US" sz="2400" dirty="0" smtClean="0"/>
          </a:p>
          <a:p>
            <a:r>
              <a:rPr lang="en-US" sz="2400" dirty="0" smtClean="0"/>
              <a:t>The </a:t>
            </a:r>
            <a:r>
              <a:rPr lang="en-US" sz="2400" dirty="0"/>
              <a:t>palette was clearly intended to be read. There are both </a:t>
            </a:r>
            <a:r>
              <a:rPr lang="en-US" sz="2400" b="1" dirty="0"/>
              <a:t>ceremonial</a:t>
            </a:r>
            <a:r>
              <a:rPr lang="en-US" sz="2400" dirty="0"/>
              <a:t> and </a:t>
            </a:r>
            <a:r>
              <a:rPr lang="en-US" sz="2400" b="1" dirty="0"/>
              <a:t>functional</a:t>
            </a:r>
            <a:r>
              <a:rPr lang="en-US" sz="2400" dirty="0"/>
              <a:t> palettes found from this time </a:t>
            </a:r>
            <a:r>
              <a:rPr lang="en-US" sz="2400" dirty="0" smtClean="0"/>
              <a:t>period; </a:t>
            </a:r>
            <a:r>
              <a:rPr lang="en-US" sz="2400" dirty="0"/>
              <a:t>however, the palette of King </a:t>
            </a:r>
            <a:r>
              <a:rPr lang="en-US" sz="2400" dirty="0" err="1"/>
              <a:t>Narmer</a:t>
            </a:r>
            <a:r>
              <a:rPr lang="en-US" sz="2400" dirty="0"/>
              <a:t> in particular is ceremonial. The functional palettes were used to grind up eye make-up not only used for </a:t>
            </a:r>
            <a:r>
              <a:rPr lang="en-US" sz="2400" dirty="0" smtClean="0"/>
              <a:t>beautification </a:t>
            </a:r>
            <a:r>
              <a:rPr lang="en-US" sz="2400" dirty="0"/>
              <a:t>but for sun protection as well. </a:t>
            </a:r>
            <a:r>
              <a:rPr lang="en-US" dirty="0"/>
              <a:t>	</a:t>
            </a:r>
          </a:p>
        </p:txBody>
      </p:sp>
    </p:spTree>
    <p:extLst>
      <p:ext uri="{BB962C8B-B14F-4D97-AF65-F5344CB8AC3E}">
        <p14:creationId xmlns:p14="http://schemas.microsoft.com/office/powerpoint/2010/main" val="378099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0" y="142677"/>
            <a:ext cx="11069320" cy="1325563"/>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Seated scribe</a:t>
            </a:r>
            <a:r>
              <a:rPr lang="en-US" dirty="0">
                <a:latin typeface="Times New Roman" panose="02020603050405020304" pitchFamily="18" charset="0"/>
                <a:ea typeface="Times New Roman" panose="02020603050405020304" pitchFamily="18" charset="0"/>
                <a:cs typeface="Times New Roman" panose="02020603050405020304" pitchFamily="18" charset="0"/>
              </a:rPr>
              <a:t>. Saqqara, Egypt. Old Kingdom, Fourth Dynasty. c. 2620–2500 B.C.E. Painted limestone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0" y="6098049"/>
            <a:ext cx="11765280" cy="685059"/>
          </a:xfrm>
          <a:prstGeom prst="rect">
            <a:avLst/>
          </a:prstGeom>
        </p:spPr>
        <p:txBody>
          <a:bodyPr wrap="square">
            <a:spAutoFit/>
          </a:bodyPr>
          <a:lstStyle/>
          <a:p>
            <a:pPr marL="228600" marR="0">
              <a:lnSpc>
                <a:spcPct val="107000"/>
              </a:lnSpc>
              <a:spcBef>
                <a:spcPts val="0"/>
              </a:spcBef>
              <a:spcAft>
                <a:spcPts val="0"/>
              </a:spcAft>
            </a:pPr>
            <a:r>
              <a:rPr lang="en-US"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https://www.khanacademy.org/humanities/ancient-art-civilizations/egypt-art/predynastic-old-kingdom/v/the-seated-scribe-c-2620-2500-b-c-e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599440" y="1304581"/>
            <a:ext cx="4407535" cy="4957127"/>
          </a:xfrm>
          <a:prstGeom prst="rect">
            <a:avLst/>
          </a:prstGeom>
        </p:spPr>
      </p:pic>
      <p:sp>
        <p:nvSpPr>
          <p:cNvPr id="5" name="TextBox 4"/>
          <p:cNvSpPr txBox="1"/>
          <p:nvPr/>
        </p:nvSpPr>
        <p:spPr>
          <a:xfrm>
            <a:off x="5100320" y="1468240"/>
            <a:ext cx="686816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sculpture is made of painted limestone. The skin tone is the color of the raw stone. </a:t>
            </a:r>
          </a:p>
          <a:p>
            <a:pPr marL="285750" indent="-285750">
              <a:buFont typeface="Arial" panose="020B0604020202020204" pitchFamily="34" charset="0"/>
              <a:buChar char="•"/>
            </a:pPr>
            <a:r>
              <a:rPr lang="en-US" sz="2000" dirty="0" smtClean="0"/>
              <a:t>The </a:t>
            </a:r>
            <a:r>
              <a:rPr lang="en-US" sz="2000" dirty="0"/>
              <a:t>sculpture’s focus is someone with lesser status. </a:t>
            </a:r>
          </a:p>
          <a:p>
            <a:pPr marL="285750" indent="-285750">
              <a:buFont typeface="Arial" panose="020B0604020202020204" pitchFamily="34" charset="0"/>
              <a:buChar char="•"/>
            </a:pPr>
            <a:r>
              <a:rPr lang="en-US" sz="2000" dirty="0"/>
              <a:t>The work is an exception to some of the Egyptian art </a:t>
            </a:r>
            <a:r>
              <a:rPr lang="en-US" sz="2000" dirty="0" smtClean="0"/>
              <a:t>norms.  Showing </a:t>
            </a:r>
            <a:r>
              <a:rPr lang="en-US" sz="2000" dirty="0"/>
              <a:t>a normal body with sagging chest is unusual in Egyptian culture art. </a:t>
            </a:r>
          </a:p>
          <a:p>
            <a:pPr marL="285750" indent="-285750">
              <a:buFont typeface="Arial" panose="020B0604020202020204" pitchFamily="34" charset="0"/>
              <a:buChar char="•"/>
            </a:pPr>
            <a:r>
              <a:rPr lang="en-US" sz="2000" dirty="0" smtClean="0"/>
              <a:t>The </a:t>
            </a:r>
            <a:r>
              <a:rPr lang="en-US" sz="2000" dirty="0"/>
              <a:t>work is naturalistic with individualized, defined features where as the art of the pharaoh is more idealistic. </a:t>
            </a:r>
          </a:p>
          <a:p>
            <a:pPr marL="285750" indent="-285750">
              <a:buFont typeface="Arial" panose="020B0604020202020204" pitchFamily="34" charset="0"/>
              <a:buChar char="•"/>
            </a:pPr>
            <a:r>
              <a:rPr lang="en-US" sz="2000" dirty="0"/>
              <a:t>The sculpture has a stiff frontal pose. 	</a:t>
            </a:r>
          </a:p>
          <a:p>
            <a:pPr marL="285750" indent="-285750">
              <a:buFont typeface="Arial" panose="020B0604020202020204" pitchFamily="34" charset="0"/>
              <a:buChar char="•"/>
            </a:pPr>
            <a:r>
              <a:rPr lang="en-US" sz="2000" dirty="0"/>
              <a:t>The ultimate purpose of the sitting scribe is unknown by historians. It is thought it could perhaps be a funerary piece put in an important </a:t>
            </a:r>
            <a:r>
              <a:rPr lang="en-US" sz="2000" dirty="0" smtClean="0"/>
              <a:t>figure’s </a:t>
            </a:r>
            <a:r>
              <a:rPr lang="en-US" sz="2000" dirty="0"/>
              <a:t>tomb to assure comfort in the after life. The main reason this piece is studied is because of its unique focus on a person of lower status and the early development of the human figure. 	</a:t>
            </a:r>
            <a:r>
              <a:rPr lang="en-US" dirty="0" smtClean="0"/>
              <a:t> </a:t>
            </a:r>
            <a:r>
              <a:rPr lang="en-US" dirty="0"/>
              <a:t>	</a:t>
            </a:r>
          </a:p>
        </p:txBody>
      </p:sp>
    </p:spTree>
    <p:extLst>
      <p:ext uri="{BB962C8B-B14F-4D97-AF65-F5344CB8AC3E}">
        <p14:creationId xmlns:p14="http://schemas.microsoft.com/office/powerpoint/2010/main" val="48514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65125"/>
            <a:ext cx="11877040" cy="1325563"/>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Great Pyramids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Menkaura</a:t>
            </a:r>
            <a:r>
              <a:rPr lang="en-US" dirty="0">
                <a:latin typeface="Times New Roman" panose="02020603050405020304" pitchFamily="18" charset="0"/>
                <a:ea typeface="Times New Roman" panose="02020603050405020304" pitchFamily="18" charset="0"/>
                <a:cs typeface="Times New Roman" panose="02020603050405020304" pitchFamily="18" charset="0"/>
              </a:rPr>
              <a:t>, Khafre, Khufu) </a:t>
            </a:r>
            <a:r>
              <a:rPr lang="en-US" i="1" dirty="0">
                <a:latin typeface="Times New Roman" panose="02020603050405020304" pitchFamily="18" charset="0"/>
                <a:ea typeface="Times New Roman" panose="02020603050405020304" pitchFamily="18" charset="0"/>
                <a:cs typeface="Times New Roman" panose="02020603050405020304" pitchFamily="18" charset="0"/>
              </a:rPr>
              <a:t>and Great Sphinx</a:t>
            </a:r>
            <a:r>
              <a:rPr lang="en-US" dirty="0">
                <a:latin typeface="Times New Roman" panose="02020603050405020304" pitchFamily="18" charset="0"/>
                <a:ea typeface="Times New Roman" panose="02020603050405020304" pitchFamily="18" charset="0"/>
                <a:cs typeface="Times New Roman" panose="02020603050405020304" pitchFamily="18" charset="0"/>
              </a:rPr>
              <a:t>. Giza, Egypt. Old Kingdom, Fourth Dynasty. c. 2550–2490 B.C.E. Cut limestone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386080" y="6106775"/>
            <a:ext cx="11704320" cy="646331"/>
          </a:xfrm>
          <a:prstGeom prst="rect">
            <a:avLst/>
          </a:prstGeom>
        </p:spPr>
        <p:txBody>
          <a:bodyPr wrap="square">
            <a:spAutoFit/>
          </a:bodyPr>
          <a:lstStyle/>
          <a:p>
            <a:r>
              <a:rPr lang="en-US"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https://www.khanacademy.org/humanities/ancient-art-civilizations/egypt-art/predynastic-old-kingdom/a/old-kingdom-the-great-pyramids-of-giza</a:t>
            </a:r>
            <a:endParaRPr lang="en-US" dirty="0"/>
          </a:p>
        </p:txBody>
      </p:sp>
      <p:pic>
        <p:nvPicPr>
          <p:cNvPr id="4" name="Picture 3"/>
          <p:cNvPicPr/>
          <p:nvPr/>
        </p:nvPicPr>
        <p:blipFill rotWithShape="1">
          <a:blip r:embed="rId3"/>
          <a:srcRect t="24352" b="8156"/>
          <a:stretch/>
        </p:blipFill>
        <p:spPr>
          <a:xfrm>
            <a:off x="1858010" y="2194559"/>
            <a:ext cx="8475980" cy="3810001"/>
          </a:xfrm>
          <a:prstGeom prst="rect">
            <a:avLst/>
          </a:prstGeom>
        </p:spPr>
      </p:pic>
    </p:spTree>
    <p:extLst>
      <p:ext uri="{BB962C8B-B14F-4D97-AF65-F5344CB8AC3E}">
        <p14:creationId xmlns:p14="http://schemas.microsoft.com/office/powerpoint/2010/main" val="380231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1" y="713509"/>
            <a:ext cx="11249890" cy="5262979"/>
          </a:xfrm>
          <a:prstGeom prst="rect">
            <a:avLst/>
          </a:prstGeom>
        </p:spPr>
        <p:txBody>
          <a:bodyPr wrap="square">
            <a:spAutoFit/>
          </a:bodyPr>
          <a:lstStyle/>
          <a:p>
            <a:r>
              <a:rPr lang="en-US" sz="2800" dirty="0" smtClean="0">
                <a:solidFill>
                  <a:srgbClr val="000000"/>
                </a:solidFill>
              </a:rPr>
              <a:t>Purpose: The </a:t>
            </a:r>
            <a:r>
              <a:rPr lang="en-US" sz="2800" dirty="0">
                <a:solidFill>
                  <a:srgbClr val="000000"/>
                </a:solidFill>
              </a:rPr>
              <a:t>pyramids were </a:t>
            </a:r>
            <a:r>
              <a:rPr lang="en-US" sz="2800" dirty="0" smtClean="0">
                <a:solidFill>
                  <a:srgbClr val="000000"/>
                </a:solidFill>
              </a:rPr>
              <a:t>constructed as </a:t>
            </a:r>
            <a:r>
              <a:rPr lang="en-US" sz="2800" b="1" dirty="0" smtClean="0">
                <a:solidFill>
                  <a:srgbClr val="000000"/>
                </a:solidFill>
              </a:rPr>
              <a:t>funerary</a:t>
            </a:r>
            <a:r>
              <a:rPr lang="en-US" sz="2800" dirty="0" smtClean="0">
                <a:solidFill>
                  <a:srgbClr val="000000"/>
                </a:solidFill>
              </a:rPr>
              <a:t> temples to </a:t>
            </a:r>
            <a:r>
              <a:rPr lang="en-US" sz="2800" dirty="0">
                <a:solidFill>
                  <a:srgbClr val="000000"/>
                </a:solidFill>
              </a:rPr>
              <a:t>hold the mummified </a:t>
            </a:r>
            <a:r>
              <a:rPr lang="en-US" sz="2800" dirty="0" smtClean="0">
                <a:solidFill>
                  <a:srgbClr val="000000"/>
                </a:solidFill>
              </a:rPr>
              <a:t>bodies of pharaohs </a:t>
            </a:r>
            <a:r>
              <a:rPr lang="en-US" sz="2800" dirty="0" smtClean="0"/>
              <a:t>and the </a:t>
            </a:r>
            <a:r>
              <a:rPr lang="en-US" sz="2800" dirty="0"/>
              <a:t>riches </a:t>
            </a:r>
            <a:r>
              <a:rPr lang="en-US" sz="2800" dirty="0" smtClean="0"/>
              <a:t>they would need for </a:t>
            </a:r>
            <a:r>
              <a:rPr lang="en-US" sz="2800" dirty="0"/>
              <a:t>a comfortable afterlife. </a:t>
            </a:r>
            <a:r>
              <a:rPr lang="en-US" sz="2800" dirty="0" smtClean="0"/>
              <a:t>The pyramids underscore the </a:t>
            </a:r>
            <a:r>
              <a:rPr lang="en-US" sz="2800" dirty="0"/>
              <a:t>importance of death in Egyptian </a:t>
            </a:r>
            <a:r>
              <a:rPr lang="en-US" sz="2800" dirty="0" smtClean="0"/>
              <a:t>culture. </a:t>
            </a:r>
          </a:p>
          <a:p>
            <a:endParaRPr lang="en-US" sz="2800" dirty="0" smtClean="0"/>
          </a:p>
          <a:p>
            <a:r>
              <a:rPr lang="en-US" sz="2800" dirty="0" smtClean="0"/>
              <a:t>Architecture:</a:t>
            </a:r>
          </a:p>
          <a:p>
            <a:r>
              <a:rPr lang="en-US" sz="2800" dirty="0" smtClean="0">
                <a:solidFill>
                  <a:srgbClr val="000000"/>
                </a:solidFill>
              </a:rPr>
              <a:t>The </a:t>
            </a:r>
            <a:r>
              <a:rPr lang="en-US" sz="2800" dirty="0">
                <a:solidFill>
                  <a:srgbClr val="000000"/>
                </a:solidFill>
              </a:rPr>
              <a:t>corners of the pyramids </a:t>
            </a:r>
            <a:r>
              <a:rPr lang="en-US" sz="2800" dirty="0" smtClean="0">
                <a:solidFill>
                  <a:srgbClr val="000000"/>
                </a:solidFill>
              </a:rPr>
              <a:t>align </a:t>
            </a:r>
            <a:r>
              <a:rPr lang="en-US" sz="2800" dirty="0">
                <a:solidFill>
                  <a:srgbClr val="000000"/>
                </a:solidFill>
              </a:rPr>
              <a:t>with the cardinal directions. </a:t>
            </a:r>
            <a:endParaRPr lang="en-US" sz="2800" dirty="0" smtClean="0">
              <a:solidFill>
                <a:srgbClr val="000000"/>
              </a:solidFill>
            </a:endParaRPr>
          </a:p>
          <a:p>
            <a:r>
              <a:rPr lang="en-US" sz="2800" dirty="0" smtClean="0">
                <a:solidFill>
                  <a:srgbClr val="000000"/>
                </a:solidFill>
              </a:rPr>
              <a:t>Pyramids </a:t>
            </a:r>
            <a:r>
              <a:rPr lang="en-US" sz="2800" dirty="0">
                <a:solidFill>
                  <a:srgbClr val="000000"/>
                </a:solidFill>
              </a:rPr>
              <a:t>face the rising sun.</a:t>
            </a:r>
          </a:p>
          <a:p>
            <a:r>
              <a:rPr lang="en-US" sz="2800" dirty="0">
                <a:solidFill>
                  <a:srgbClr val="000000"/>
                </a:solidFill>
              </a:rPr>
              <a:t>The sloped sides, created by stone casings, reflect the rays of the sun. </a:t>
            </a:r>
          </a:p>
          <a:p>
            <a:r>
              <a:rPr lang="en-US" sz="2800" dirty="0" smtClean="0">
                <a:solidFill>
                  <a:srgbClr val="000000"/>
                </a:solidFill>
              </a:rPr>
              <a:t>Egyptian laborers stacked the huge limestone blocks so tightly that no </a:t>
            </a:r>
            <a:r>
              <a:rPr lang="en-US" sz="2800" dirty="0">
                <a:solidFill>
                  <a:srgbClr val="000000"/>
                </a:solidFill>
              </a:rPr>
              <a:t>mortar was </a:t>
            </a:r>
            <a:r>
              <a:rPr lang="en-US" sz="2800" dirty="0" smtClean="0">
                <a:solidFill>
                  <a:srgbClr val="000000"/>
                </a:solidFill>
              </a:rPr>
              <a:t>needed.  This design proves that Egyptian had an </a:t>
            </a:r>
            <a:r>
              <a:rPr lang="en-US" sz="2800" dirty="0"/>
              <a:t>impressive </a:t>
            </a:r>
            <a:r>
              <a:rPr lang="en-US" sz="2800" dirty="0" smtClean="0"/>
              <a:t>and advanced understanding </a:t>
            </a:r>
            <a:r>
              <a:rPr lang="en-US" sz="2800" dirty="0"/>
              <a:t>of engineering. </a:t>
            </a:r>
            <a:endParaRPr lang="en-US" sz="2800" dirty="0">
              <a:solidFill>
                <a:srgbClr val="000000"/>
              </a:solidFill>
            </a:endParaRPr>
          </a:p>
        </p:txBody>
      </p:sp>
    </p:spTree>
    <p:extLst>
      <p:ext uri="{BB962C8B-B14F-4D97-AF65-F5344CB8AC3E}">
        <p14:creationId xmlns:p14="http://schemas.microsoft.com/office/powerpoint/2010/main" val="61541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ncient.eu/img/r/p/750x750/5977.jpg?v=14856826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11" y="647267"/>
            <a:ext cx="7143750" cy="5362576"/>
          </a:xfrm>
          <a:prstGeom prst="rect">
            <a:avLst/>
          </a:prstGeom>
          <a:noFill/>
          <a:extLst>
            <a:ext uri="{909E8E84-426E-40DD-AFC4-6F175D3DCCD1}">
              <a14:hiddenFill xmlns:a14="http://schemas.microsoft.com/office/drawing/2010/main">
                <a:solidFill>
                  <a:srgbClr val="FFFFFF"/>
                </a:solidFill>
              </a14:hiddenFill>
            </a:ext>
          </a:extLst>
        </p:spPr>
      </p:pic>
      <p:sp>
        <p:nvSpPr>
          <p:cNvPr id="3" name="Hexagon 2"/>
          <p:cNvSpPr/>
          <p:nvPr/>
        </p:nvSpPr>
        <p:spPr>
          <a:xfrm>
            <a:off x="7049943" y="865909"/>
            <a:ext cx="5072784" cy="508461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Did you know the Great Sphinx is not a “sphinx” at all?  The Greeks mistook the pharaoh’s headdress for hair, and assumed the Egyptians also had a mythological tradition of a monster with a woman’s head, a lion’s body, and the wings of an eagle.</a:t>
            </a:r>
          </a:p>
          <a:p>
            <a:pPr algn="ctr"/>
            <a:endParaRPr lang="en-US" sz="2000" b="1" dirty="0" smtClean="0"/>
          </a:p>
          <a:p>
            <a:pPr algn="ctr"/>
            <a:r>
              <a:rPr lang="en-US" sz="2000" b="1" dirty="0" smtClean="0"/>
              <a:t>Instead, the </a:t>
            </a:r>
            <a:r>
              <a:rPr lang="en-US" sz="2000" b="1" dirty="0" err="1" smtClean="0"/>
              <a:t>Horemakhet</a:t>
            </a:r>
            <a:r>
              <a:rPr lang="en-US" sz="2000" b="1" dirty="0" smtClean="0"/>
              <a:t> (Horus of the Horizon) is probably Khafre’s head on the body of a recumbent lion.</a:t>
            </a:r>
            <a:endParaRPr lang="en-US" sz="2000" b="1" dirty="0"/>
          </a:p>
        </p:txBody>
      </p:sp>
    </p:spTree>
    <p:extLst>
      <p:ext uri="{BB962C8B-B14F-4D97-AF65-F5344CB8AC3E}">
        <p14:creationId xmlns:p14="http://schemas.microsoft.com/office/powerpoint/2010/main" val="96623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1200</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MS Mincho</vt:lpstr>
      <vt:lpstr>Symbol</vt:lpstr>
      <vt:lpstr>Times New Roman</vt:lpstr>
      <vt:lpstr>Office Theme</vt:lpstr>
      <vt:lpstr>Think like an historian:   </vt:lpstr>
      <vt:lpstr>PowerPoint Presentation</vt:lpstr>
      <vt:lpstr>PowerPoint Presentation</vt:lpstr>
      <vt:lpstr>Palette of King Narmer. Predynastic Egypt. c. 3000–2920 B.C.E. Greywacke</vt:lpstr>
      <vt:lpstr>PowerPoint Presentation</vt:lpstr>
      <vt:lpstr>Seated scribe. Saqqara, Egypt. Old Kingdom, Fourth Dynasty. c. 2620–2500 B.C.E. Painted limestone.</vt:lpstr>
      <vt:lpstr>Great Pyramids (Menkaura, Khafre, Khufu) and Great Sphinx. Giza, Egypt. Old Kingdom, Fourth Dynasty. c. 2550–2490 B.C.E. Cut limestone.</vt:lpstr>
      <vt:lpstr>PowerPoint Presentation</vt:lpstr>
      <vt:lpstr>PowerPoint Presentation</vt:lpstr>
      <vt:lpstr>King Menkaura and queen. Old Kingdom, Egypt. Fourth Dynasty. c. 2490–2472 B.C.E. Greywacke</vt:lpstr>
      <vt:lpstr>Akhenaton, Nefertiti, and three daughters. New Kingdom (Amarna), 18th Dynasty. c. 1353–1335 B.C.E. Limestone.</vt:lpstr>
      <vt:lpstr>PowerPoint Presentation</vt:lpstr>
      <vt:lpstr>Tutankhamun’s tomb, innermost coffin. New Kingdom, 18th Dynasty. c. 1323 B.C.E. Gold with inlay of enamel and semiprecious stones.</vt:lpstr>
      <vt:lpstr>PowerPoint Presentation</vt:lpstr>
      <vt:lpstr>Last judgment of Hu-Nefer, from his tomb (page from the Book of the Dead). New Kingdom, 19th Dynasty. c. 1275 B.C.E. Painted papyrus scroll.</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Tatum</dc:creator>
  <cp:lastModifiedBy>Stephanie Tatum</cp:lastModifiedBy>
  <cp:revision>26</cp:revision>
  <dcterms:created xsi:type="dcterms:W3CDTF">2018-08-09T17:43:00Z</dcterms:created>
  <dcterms:modified xsi:type="dcterms:W3CDTF">2018-08-12T19:53:50Z</dcterms:modified>
</cp:coreProperties>
</file>