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070D4D-FF16-4D97-88E7-BD264A851782}"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7B612-34DD-4DB4-8C67-6C95CB80FE29}" type="slidenum">
              <a:rPr lang="en-US" smtClean="0"/>
              <a:t>‹#›</a:t>
            </a:fld>
            <a:endParaRPr lang="en-US"/>
          </a:p>
        </p:txBody>
      </p:sp>
    </p:spTree>
    <p:extLst>
      <p:ext uri="{BB962C8B-B14F-4D97-AF65-F5344CB8AC3E}">
        <p14:creationId xmlns:p14="http://schemas.microsoft.com/office/powerpoint/2010/main" val="271191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70D4D-FF16-4D97-88E7-BD264A851782}"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7B612-34DD-4DB4-8C67-6C95CB80FE29}" type="slidenum">
              <a:rPr lang="en-US" smtClean="0"/>
              <a:t>‹#›</a:t>
            </a:fld>
            <a:endParaRPr lang="en-US"/>
          </a:p>
        </p:txBody>
      </p:sp>
    </p:spTree>
    <p:extLst>
      <p:ext uri="{BB962C8B-B14F-4D97-AF65-F5344CB8AC3E}">
        <p14:creationId xmlns:p14="http://schemas.microsoft.com/office/powerpoint/2010/main" val="170707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70D4D-FF16-4D97-88E7-BD264A851782}"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7B612-34DD-4DB4-8C67-6C95CB80FE29}" type="slidenum">
              <a:rPr lang="en-US" smtClean="0"/>
              <a:t>‹#›</a:t>
            </a:fld>
            <a:endParaRPr lang="en-US"/>
          </a:p>
        </p:txBody>
      </p:sp>
    </p:spTree>
    <p:extLst>
      <p:ext uri="{BB962C8B-B14F-4D97-AF65-F5344CB8AC3E}">
        <p14:creationId xmlns:p14="http://schemas.microsoft.com/office/powerpoint/2010/main" val="410248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70D4D-FF16-4D97-88E7-BD264A851782}"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7B612-34DD-4DB4-8C67-6C95CB80FE29}" type="slidenum">
              <a:rPr lang="en-US" smtClean="0"/>
              <a:t>‹#›</a:t>
            </a:fld>
            <a:endParaRPr lang="en-US"/>
          </a:p>
        </p:txBody>
      </p:sp>
    </p:spTree>
    <p:extLst>
      <p:ext uri="{BB962C8B-B14F-4D97-AF65-F5344CB8AC3E}">
        <p14:creationId xmlns:p14="http://schemas.microsoft.com/office/powerpoint/2010/main" val="76269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070D4D-FF16-4D97-88E7-BD264A851782}"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7B612-34DD-4DB4-8C67-6C95CB80FE29}" type="slidenum">
              <a:rPr lang="en-US" smtClean="0"/>
              <a:t>‹#›</a:t>
            </a:fld>
            <a:endParaRPr lang="en-US"/>
          </a:p>
        </p:txBody>
      </p:sp>
    </p:spTree>
    <p:extLst>
      <p:ext uri="{BB962C8B-B14F-4D97-AF65-F5344CB8AC3E}">
        <p14:creationId xmlns:p14="http://schemas.microsoft.com/office/powerpoint/2010/main" val="141467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070D4D-FF16-4D97-88E7-BD264A851782}" type="datetimeFigureOut">
              <a:rPr lang="en-US" smtClean="0"/>
              <a:t>8/12/2018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7B612-34DD-4DB4-8C67-6C95CB80FE29}" type="slidenum">
              <a:rPr lang="en-US" smtClean="0"/>
              <a:t>‹#›</a:t>
            </a:fld>
            <a:endParaRPr lang="en-US"/>
          </a:p>
        </p:txBody>
      </p:sp>
    </p:spTree>
    <p:extLst>
      <p:ext uri="{BB962C8B-B14F-4D97-AF65-F5344CB8AC3E}">
        <p14:creationId xmlns:p14="http://schemas.microsoft.com/office/powerpoint/2010/main" val="219850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070D4D-FF16-4D97-88E7-BD264A851782}" type="datetimeFigureOut">
              <a:rPr lang="en-US" smtClean="0"/>
              <a:t>8/12/2018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7B612-34DD-4DB4-8C67-6C95CB80FE29}" type="slidenum">
              <a:rPr lang="en-US" smtClean="0"/>
              <a:t>‹#›</a:t>
            </a:fld>
            <a:endParaRPr lang="en-US"/>
          </a:p>
        </p:txBody>
      </p:sp>
    </p:spTree>
    <p:extLst>
      <p:ext uri="{BB962C8B-B14F-4D97-AF65-F5344CB8AC3E}">
        <p14:creationId xmlns:p14="http://schemas.microsoft.com/office/powerpoint/2010/main" val="209562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070D4D-FF16-4D97-88E7-BD264A851782}" type="datetimeFigureOut">
              <a:rPr lang="en-US" smtClean="0"/>
              <a:t>8/12/2018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7B612-34DD-4DB4-8C67-6C95CB80FE29}" type="slidenum">
              <a:rPr lang="en-US" smtClean="0"/>
              <a:t>‹#›</a:t>
            </a:fld>
            <a:endParaRPr lang="en-US"/>
          </a:p>
        </p:txBody>
      </p:sp>
    </p:spTree>
    <p:extLst>
      <p:ext uri="{BB962C8B-B14F-4D97-AF65-F5344CB8AC3E}">
        <p14:creationId xmlns:p14="http://schemas.microsoft.com/office/powerpoint/2010/main" val="194734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70D4D-FF16-4D97-88E7-BD264A851782}" type="datetimeFigureOut">
              <a:rPr lang="en-US" smtClean="0"/>
              <a:t>8/12/2018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7B612-34DD-4DB4-8C67-6C95CB80FE29}" type="slidenum">
              <a:rPr lang="en-US" smtClean="0"/>
              <a:t>‹#›</a:t>
            </a:fld>
            <a:endParaRPr lang="en-US"/>
          </a:p>
        </p:txBody>
      </p:sp>
    </p:spTree>
    <p:extLst>
      <p:ext uri="{BB962C8B-B14F-4D97-AF65-F5344CB8AC3E}">
        <p14:creationId xmlns:p14="http://schemas.microsoft.com/office/powerpoint/2010/main" val="83197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070D4D-FF16-4D97-88E7-BD264A851782}" type="datetimeFigureOut">
              <a:rPr lang="en-US" smtClean="0"/>
              <a:t>8/12/2018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7B612-34DD-4DB4-8C67-6C95CB80FE29}" type="slidenum">
              <a:rPr lang="en-US" smtClean="0"/>
              <a:t>‹#›</a:t>
            </a:fld>
            <a:endParaRPr lang="en-US"/>
          </a:p>
        </p:txBody>
      </p:sp>
    </p:spTree>
    <p:extLst>
      <p:ext uri="{BB962C8B-B14F-4D97-AF65-F5344CB8AC3E}">
        <p14:creationId xmlns:p14="http://schemas.microsoft.com/office/powerpoint/2010/main" val="124925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070D4D-FF16-4D97-88E7-BD264A851782}" type="datetimeFigureOut">
              <a:rPr lang="en-US" smtClean="0"/>
              <a:t>8/12/2018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7B612-34DD-4DB4-8C67-6C95CB80FE29}" type="slidenum">
              <a:rPr lang="en-US" smtClean="0"/>
              <a:t>‹#›</a:t>
            </a:fld>
            <a:endParaRPr lang="en-US"/>
          </a:p>
        </p:txBody>
      </p:sp>
    </p:spTree>
    <p:extLst>
      <p:ext uri="{BB962C8B-B14F-4D97-AF65-F5344CB8AC3E}">
        <p14:creationId xmlns:p14="http://schemas.microsoft.com/office/powerpoint/2010/main" val="275517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70D4D-FF16-4D97-88E7-BD264A851782}" type="datetimeFigureOut">
              <a:rPr lang="en-US" smtClean="0"/>
              <a:t>8/12/2018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7B612-34DD-4DB4-8C67-6C95CB80FE29}" type="slidenum">
              <a:rPr lang="en-US" smtClean="0"/>
              <a:t>‹#›</a:t>
            </a:fld>
            <a:endParaRPr lang="en-US"/>
          </a:p>
        </p:txBody>
      </p:sp>
    </p:spTree>
    <p:extLst>
      <p:ext uri="{BB962C8B-B14F-4D97-AF65-F5344CB8AC3E}">
        <p14:creationId xmlns:p14="http://schemas.microsoft.com/office/powerpoint/2010/main" val="378397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khanacademy.org/humanities/world-history/world-history-beginnings/ancient/v/standard-of-ur-c-2600-2400-b-c-e"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khanacademy.org/humanities/ap-art-history/ancient-mediterranean-ap/ancient-near-east-a/v/stele-of-hammurabi"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khanacademy.org/humanities/ancient-art-civilizations/ancient-near-east1/sumerian/a/white-temple-and-ziggurat-uruk" TargetMode="Externa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khanacademy.org/humanities/ancient-art-civilizations/ancient-near-east1/assyrian/v/lamassu"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khanacademy.org/humanities/ancient-art-civilizations/ancient-near-east1/sumerian/v/standing-male-worshipper"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latin typeface="Times New Roman" panose="02020603050405020304" pitchFamily="18" charset="0"/>
                <a:ea typeface="Times New Roman" panose="02020603050405020304" pitchFamily="18" charset="0"/>
                <a:cs typeface="Times New Roman" panose="02020603050405020304" pitchFamily="18" charset="0"/>
              </a:rPr>
              <a:t>Think like an historian:  </a:t>
            </a:r>
            <a:r>
              <a:rPr lang="en-US" sz="4000" dirty="0">
                <a:latin typeface="Calibri" panose="020F0502020204030204" pitchFamily="34" charset="0"/>
                <a:ea typeface="Calibri" panose="020F0502020204030204" pitchFamily="34" charset="0"/>
                <a:cs typeface="Times New Roman" panose="02020603050405020304" pitchFamily="18" charset="0"/>
              </a:rPr>
              <a:t/>
            </a:r>
            <a:br>
              <a:rPr lang="en-US" sz="40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Rectangle 2"/>
          <p:cNvSpPr/>
          <p:nvPr/>
        </p:nvSpPr>
        <p:spPr>
          <a:xfrm>
            <a:off x="528320" y="1027906"/>
            <a:ext cx="10408920" cy="5355312"/>
          </a:xfrm>
          <a:prstGeom prst="rect">
            <a:avLst/>
          </a:prstGeom>
        </p:spPr>
        <p:txBody>
          <a:bodyPr wrap="square">
            <a:spAutoFit/>
          </a:bodyPr>
          <a:lstStyle/>
          <a:p>
            <a:pPr marL="914400" marR="0">
              <a:lnSpc>
                <a:spcPct val="150000"/>
              </a:lnSpc>
              <a:spcBef>
                <a:spcPts val="0"/>
              </a:spcBef>
              <a:spcAft>
                <a:spcPts val="0"/>
              </a:spcAf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ea typeface="Times New Roman" panose="02020603050405020304" pitchFamily="18" charset="0"/>
                <a:cs typeface="Times New Roman" panose="02020603050405020304" pitchFamily="18" charset="0"/>
              </a:rPr>
              <a:t>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istorical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Context.  Explain the broader setting, time period, and social structures that surround the piece.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udience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Identify the audience of the piece.  To/for whom was the piece created?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urpose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Identify the purpose or function of the piece.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erspective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From whose perspective was the piece created?  What was the motivation for creating the piece?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800"/>
              </a:spcAft>
              <a:buFont typeface="Symbol" panose="05050102010706020507" pitchFamily="18" charset="2"/>
              <a:buChar char=""/>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Y</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Wh</a:t>
            </a:r>
            <a:r>
              <a:rPr lang="en-US" sz="2400" u="sng" dirty="0" smtClean="0">
                <a:latin typeface="Times New Roman" panose="02020603050405020304" pitchFamily="18" charset="0"/>
                <a:ea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Explain why the piece was created, what it tells us about the creator, and how it affected the audience.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6166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 y="365125"/>
            <a:ext cx="11938000" cy="1325563"/>
          </a:xfrm>
        </p:spPr>
        <p:txBody>
          <a:bodyPr>
            <a:normAutofit fontScale="90000"/>
          </a:bodyPr>
          <a:lstStyle/>
          <a:p>
            <a:pPr lvl="0"/>
            <a:r>
              <a:rPr lang="en-US" i="1" dirty="0">
                <a:latin typeface="Times New Roman" panose="02020603050405020304" pitchFamily="18" charset="0"/>
                <a:ea typeface="Times New Roman" panose="02020603050405020304" pitchFamily="18" charset="0"/>
                <a:cs typeface="Times New Roman" panose="02020603050405020304" pitchFamily="18" charset="0"/>
              </a:rPr>
              <a:t>Standard of Ur from the Royal Tombs</a:t>
            </a:r>
            <a:r>
              <a:rPr lang="en-US" dirty="0">
                <a:latin typeface="Times New Roman" panose="02020603050405020304" pitchFamily="18" charset="0"/>
                <a:ea typeface="Times New Roman" panose="02020603050405020304" pitchFamily="18" charset="0"/>
                <a:cs typeface="Times New Roman" panose="02020603050405020304" pitchFamily="18" charset="0"/>
              </a:rPr>
              <a:t> at Ur (modern Tell el-</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Muqayyar</a:t>
            </a:r>
            <a:r>
              <a:rPr lang="en-US" dirty="0">
                <a:latin typeface="Times New Roman" panose="02020603050405020304" pitchFamily="18" charset="0"/>
                <a:ea typeface="Times New Roman" panose="02020603050405020304" pitchFamily="18" charset="0"/>
                <a:cs typeface="Times New Roman" panose="02020603050405020304" pitchFamily="18" charset="0"/>
              </a:rPr>
              <a:t>, Iraq). Sumerian. c. 2600–2400 B.C.E. Wood inlaid with shell, lapis lazuli, and red limestone</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
        <p:nvSpPr>
          <p:cNvPr id="3" name="Rectangle 2"/>
          <p:cNvSpPr/>
          <p:nvPr/>
        </p:nvSpPr>
        <p:spPr>
          <a:xfrm>
            <a:off x="132080" y="6047249"/>
            <a:ext cx="11938000" cy="685059"/>
          </a:xfrm>
          <a:prstGeom prst="rect">
            <a:avLst/>
          </a:prstGeom>
        </p:spPr>
        <p:txBody>
          <a:bodyPr wrap="square">
            <a:spAutoFit/>
          </a:bodyPr>
          <a:lstStyle/>
          <a:p>
            <a:pPr>
              <a:lnSpc>
                <a:spcPct val="107000"/>
              </a:lnSpc>
              <a:spcAft>
                <a:spcPts val="800"/>
              </a:spcAft>
            </a:pPr>
            <a:r>
              <a:rPr lang="en-US" b="1"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https://www.khanacademy.org/humanities/world-history/world-history-beginnings/ancient/v/standard-of-ur-c-2600-2400-b-c-e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rotWithShape="1">
          <a:blip r:embed="rId3"/>
          <a:srcRect b="10306"/>
          <a:stretch/>
        </p:blipFill>
        <p:spPr>
          <a:xfrm>
            <a:off x="1270000" y="1961803"/>
            <a:ext cx="9371965" cy="4085446"/>
          </a:xfrm>
          <a:prstGeom prst="rect">
            <a:avLst/>
          </a:prstGeom>
        </p:spPr>
      </p:pic>
    </p:spTree>
    <p:extLst>
      <p:ext uri="{BB962C8B-B14F-4D97-AF65-F5344CB8AC3E}">
        <p14:creationId xmlns:p14="http://schemas.microsoft.com/office/powerpoint/2010/main" val="2356110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5000" y="294640"/>
            <a:ext cx="10652760" cy="6370975"/>
          </a:xfrm>
          <a:prstGeom prst="rect">
            <a:avLst/>
          </a:prstGeom>
          <a:noFill/>
        </p:spPr>
        <p:txBody>
          <a:bodyPr wrap="square" rtlCol="0">
            <a:spAutoFit/>
          </a:bodyPr>
          <a:lstStyle/>
          <a:p>
            <a:r>
              <a:rPr lang="en-US" altLang="en-US" sz="2400" dirty="0">
                <a:latin typeface="Times New Roman" panose="02020603050405020304" pitchFamily="18" charset="0"/>
                <a:ea typeface="MS Mincho"/>
                <a:cs typeface="Times New Roman" panose="02020603050405020304" pitchFamily="18" charset="0"/>
              </a:rPr>
              <a:t>The Standard of </a:t>
            </a:r>
            <a:r>
              <a:rPr lang="en-US" altLang="en-US" sz="2400" dirty="0" smtClean="0">
                <a:latin typeface="Times New Roman" panose="02020603050405020304" pitchFamily="18" charset="0"/>
                <a:ea typeface="MS Mincho"/>
                <a:cs typeface="Times New Roman" panose="02020603050405020304" pitchFamily="18" charset="0"/>
              </a:rPr>
              <a:t>Ur, </a:t>
            </a:r>
            <a:r>
              <a:rPr lang="en-US" altLang="en-US" sz="2400" dirty="0" smtClean="0">
                <a:latin typeface="Times New Roman" panose="02020603050405020304" pitchFamily="18" charset="0"/>
                <a:cs typeface="Times New Roman" panose="02020603050405020304" pitchFamily="18" charset="0"/>
              </a:rPr>
              <a:t>d</a:t>
            </a:r>
            <a:r>
              <a:rPr lang="en-US" sz="2400" dirty="0" smtClean="0">
                <a:latin typeface="Times New Roman" panose="02020603050405020304" pitchFamily="18" charset="0"/>
                <a:cs typeface="Times New Roman" panose="02020603050405020304" pitchFamily="18" charset="0"/>
              </a:rPr>
              <a:t>iscovered </a:t>
            </a:r>
            <a:r>
              <a:rPr lang="en-US" sz="2400" dirty="0">
                <a:latin typeface="Times New Roman" panose="02020603050405020304" pitchFamily="18" charset="0"/>
                <a:cs typeface="Times New Roman" panose="02020603050405020304" pitchFamily="18" charset="0"/>
              </a:rPr>
              <a:t>in a tomb found within a royal </a:t>
            </a:r>
            <a:r>
              <a:rPr lang="en-US" sz="2400" dirty="0" smtClean="0">
                <a:latin typeface="Times New Roman" panose="02020603050405020304" pitchFamily="18" charset="0"/>
                <a:cs typeface="Times New Roman" panose="02020603050405020304" pitchFamily="18" charset="0"/>
              </a:rPr>
              <a:t>cemetery, </a:t>
            </a:r>
            <a:r>
              <a:rPr lang="en-US" altLang="en-US" sz="2400" dirty="0" smtClean="0">
                <a:latin typeface="Times New Roman" panose="02020603050405020304" pitchFamily="18" charset="0"/>
                <a:ea typeface="MS Mincho"/>
                <a:cs typeface="Times New Roman" panose="02020603050405020304" pitchFamily="18" charset="0"/>
              </a:rPr>
              <a:t>is constructed of wood with </a:t>
            </a:r>
            <a:r>
              <a:rPr lang="en-US" altLang="en-US" sz="2400" dirty="0">
                <a:latin typeface="Times New Roman" panose="02020603050405020304" pitchFamily="18" charset="0"/>
                <a:ea typeface="MS Mincho"/>
                <a:cs typeface="Times New Roman" panose="02020603050405020304" pitchFamily="18" charset="0"/>
              </a:rPr>
              <a:t>lapis </a:t>
            </a:r>
            <a:r>
              <a:rPr lang="en-US" altLang="en-US" sz="2400" dirty="0" smtClean="0">
                <a:latin typeface="Times New Roman" panose="02020603050405020304" pitchFamily="18" charset="0"/>
                <a:ea typeface="MS Mincho"/>
                <a:cs typeface="Times New Roman" panose="02020603050405020304" pitchFamily="18" charset="0"/>
              </a:rPr>
              <a:t>lazuli inlays. </a:t>
            </a:r>
          </a:p>
          <a:p>
            <a:pPr lvl="0"/>
            <a:endParaRPr lang="en-US" altLang="en-US" sz="2400" b="1" dirty="0" smtClean="0">
              <a:latin typeface="Times New Roman" panose="02020603050405020304" pitchFamily="18" charset="0"/>
              <a:ea typeface="MS Mincho"/>
              <a:cs typeface="Times New Roman" panose="02020603050405020304" pitchFamily="18" charset="0"/>
            </a:endParaRPr>
          </a:p>
          <a:p>
            <a:pPr lvl="0"/>
            <a:r>
              <a:rPr lang="en-US" altLang="en-US" sz="2400" b="1" dirty="0" smtClean="0">
                <a:latin typeface="Times New Roman" panose="02020603050405020304" pitchFamily="18" charset="0"/>
                <a:ea typeface="MS Mincho"/>
                <a:cs typeface="Times New Roman" panose="02020603050405020304" pitchFamily="18" charset="0"/>
              </a:rPr>
              <a:t>Lapis lazuli </a:t>
            </a:r>
            <a:r>
              <a:rPr lang="en-US" altLang="en-US" sz="2400" dirty="0" smtClean="0">
                <a:latin typeface="Times New Roman" panose="02020603050405020304" pitchFamily="18" charset="0"/>
                <a:ea typeface="MS Mincho"/>
                <a:cs typeface="Times New Roman" panose="02020603050405020304" pitchFamily="18" charset="0"/>
              </a:rPr>
              <a:t>is </a:t>
            </a:r>
            <a:r>
              <a:rPr lang="en-US" altLang="en-US" sz="2400" dirty="0">
                <a:latin typeface="Times New Roman" panose="02020603050405020304" pitchFamily="18" charset="0"/>
                <a:ea typeface="MS Mincho"/>
                <a:cs typeface="Times New Roman" panose="02020603050405020304" pitchFamily="18" charset="0"/>
              </a:rPr>
              <a:t>a precious stone reserved for only the wealthiest citizens. The stone had sacred value in the burial of the deceased. </a:t>
            </a:r>
            <a:endParaRPr lang="en-US" altLang="en-US" sz="2400" dirty="0" smtClean="0">
              <a:latin typeface="Times New Roman" panose="02020603050405020304" pitchFamily="18" charset="0"/>
              <a:ea typeface="MS Mincho"/>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front and backsides of the piece are referred to as </a:t>
            </a:r>
            <a:r>
              <a:rPr lang="en-US" sz="2400" b="1" dirty="0">
                <a:latin typeface="Times New Roman" panose="02020603050405020304" pitchFamily="18" charset="0"/>
                <a:cs typeface="Times New Roman" panose="02020603050405020304" pitchFamily="18" charset="0"/>
              </a:rPr>
              <a:t>panels</a:t>
            </a:r>
            <a:r>
              <a:rPr lang="en-US" sz="2400" dirty="0">
                <a:latin typeface="Times New Roman" panose="02020603050405020304" pitchFamily="18" charset="0"/>
                <a:cs typeface="Times New Roman" panose="02020603050405020304" pitchFamily="18" charset="0"/>
              </a:rPr>
              <a:t>, one depicting war and one depicting a sort of party scene. The panels are broken down into three correlating </a:t>
            </a:r>
            <a:r>
              <a:rPr lang="en-US" sz="2400" dirty="0" smtClean="0">
                <a:latin typeface="Times New Roman" panose="02020603050405020304" pitchFamily="18" charset="0"/>
                <a:cs typeface="Times New Roman" panose="02020603050405020304" pitchFamily="18" charset="0"/>
              </a:rPr>
              <a:t>horizontal </a:t>
            </a:r>
            <a:r>
              <a:rPr lang="en-US" sz="2400" b="1" dirty="0" smtClean="0">
                <a:latin typeface="Times New Roman" panose="02020603050405020304" pitchFamily="18" charset="0"/>
                <a:cs typeface="Times New Roman" panose="02020603050405020304" pitchFamily="18" charset="0"/>
              </a:rPr>
              <a:t>registers</a:t>
            </a:r>
            <a:r>
              <a:rPr lang="en-US" sz="2400" dirty="0">
                <a:latin typeface="Times New Roman" panose="02020603050405020304" pitchFamily="18" charset="0"/>
                <a:cs typeface="Times New Roman" panose="02020603050405020304" pitchFamily="18" charset="0"/>
              </a:rPr>
              <a:t>, which hint at the beginning of writing a story in chronological order. People are depicted in </a:t>
            </a:r>
            <a:r>
              <a:rPr lang="en-US" sz="2400" b="1" dirty="0">
                <a:latin typeface="Times New Roman" panose="02020603050405020304" pitchFamily="18" charset="0"/>
                <a:cs typeface="Times New Roman" panose="02020603050405020304" pitchFamily="18" charset="0"/>
              </a:rPr>
              <a:t>composite </a:t>
            </a:r>
            <a:r>
              <a:rPr lang="en-US" sz="2400" b="1" dirty="0" smtClean="0">
                <a:latin typeface="Times New Roman" panose="02020603050405020304" pitchFamily="18" charset="0"/>
                <a:cs typeface="Times New Roman" panose="02020603050405020304" pitchFamily="18" charset="0"/>
              </a:rPr>
              <a:t>view</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Hierarchal </a:t>
            </a:r>
            <a:r>
              <a:rPr lang="en-US" sz="2400" b="1" dirty="0">
                <a:latin typeface="Times New Roman" panose="02020603050405020304" pitchFamily="18" charset="0"/>
                <a:cs typeface="Times New Roman" panose="02020603050405020304" pitchFamily="18" charset="0"/>
              </a:rPr>
              <a:t>scale </a:t>
            </a:r>
            <a:r>
              <a:rPr lang="en-US" sz="2400" dirty="0">
                <a:latin typeface="Times New Roman" panose="02020603050405020304" pitchFamily="18" charset="0"/>
                <a:cs typeface="Times New Roman" panose="02020603050405020304" pitchFamily="18" charset="0"/>
              </a:rPr>
              <a:t>shows importance of persons through </a:t>
            </a:r>
            <a:r>
              <a:rPr lang="en-US" sz="2400" dirty="0" smtClean="0">
                <a:latin typeface="Times New Roman" panose="02020603050405020304" pitchFamily="18" charset="0"/>
                <a:cs typeface="Times New Roman" panose="02020603050405020304" pitchFamily="18" charset="0"/>
              </a:rPr>
              <a:t>size.</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piece is one of the earliest depictions of the Sumerian army. Within the army, many advances are displayed such as the wheel, animals pulling carts, and metal swords. The naked figures are thought of as a metaphor for defeat, not their literal state of being during the battle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1168427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b="1" dirty="0" smtClean="0"/>
              <a:t>Early Mesopotamian Art</a:t>
            </a:r>
            <a:endParaRPr lang="en-US" sz="6000" b="1" dirty="0"/>
          </a:p>
        </p:txBody>
      </p:sp>
      <p:sp>
        <p:nvSpPr>
          <p:cNvPr id="2" name="Rectangle 1"/>
          <p:cNvSpPr/>
          <p:nvPr/>
        </p:nvSpPr>
        <p:spPr>
          <a:xfrm>
            <a:off x="367145" y="1046812"/>
            <a:ext cx="11600871" cy="2062103"/>
          </a:xfrm>
          <a:prstGeom prst="rect">
            <a:avLst/>
          </a:prstGeom>
        </p:spPr>
        <p:txBody>
          <a:bodyPr wrap="square">
            <a:spAutoFit/>
          </a:bodyPr>
          <a:lstStyle/>
          <a:p>
            <a:endParaRPr lang="en-US" sz="2000" dirty="0">
              <a:solidFill>
                <a:srgbClr val="000000"/>
              </a:solidFill>
              <a:latin typeface="Arial" panose="020B0604020202020204" pitchFamily="34" charset="0"/>
            </a:endParaRPr>
          </a:p>
          <a:p>
            <a:r>
              <a:rPr lang="en-US" dirty="0">
                <a:latin typeface="Arial" panose="020B0604020202020204" pitchFamily="34" charset="0"/>
              </a:rPr>
              <a:t>The recording of history begins with the invention of writing in the ancient Near East. In Mesopotamia, large, urban areas centered on manmade mountains topped by temples. From these temples, priests sought to appease the gods. City-states were often threatened by other city-states, and by foreign invaders. Mesopotamian history is noted for its instability, and shifts in the balance of power. Despite the constant changes, two major characteristics are found in all Mesopotamian art: narrative and power. Art tells stories, often of the might and exploits of kings and men favored by the gods. </a:t>
            </a:r>
            <a:endParaRPr lang="en-US" dirty="0"/>
          </a:p>
        </p:txBody>
      </p:sp>
      <p:sp>
        <p:nvSpPr>
          <p:cNvPr id="4" name="Rectangle 3"/>
          <p:cNvSpPr/>
          <p:nvPr/>
        </p:nvSpPr>
        <p:spPr>
          <a:xfrm>
            <a:off x="367145" y="3293642"/>
            <a:ext cx="11600872" cy="3170099"/>
          </a:xfrm>
          <a:prstGeom prst="rect">
            <a:avLst/>
          </a:prstGeom>
        </p:spPr>
        <p:txBody>
          <a:bodyPr wrap="square">
            <a:spAutoFit/>
          </a:bodyPr>
          <a:lstStyle/>
          <a:p>
            <a:r>
              <a:rPr lang="en-US" sz="2000" b="1" dirty="0" smtClean="0">
                <a:latin typeface="Times New Roman" panose="02020603050405020304" pitchFamily="18" charset="0"/>
                <a:cs typeface="Times New Roman" panose="02020603050405020304" pitchFamily="18" charset="0"/>
              </a:rPr>
              <a:t>Characteristics:</a:t>
            </a:r>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Arial" panose="020B0604020202020204" pitchFamily="34" charset="0"/>
              </a:rPr>
              <a:t>The </a:t>
            </a:r>
            <a:r>
              <a:rPr lang="en-US" dirty="0">
                <a:latin typeface="Arial" panose="020B0604020202020204" pitchFamily="34" charset="0"/>
              </a:rPr>
              <a:t>enduring architectural monument was the temple. Reflects the view of life in which human beings were meant to serve the gods, who were personified the powerful forces of nature. </a:t>
            </a:r>
          </a:p>
          <a:p>
            <a:pPr marL="285750" indent="-285750">
              <a:buFont typeface="Arial" panose="020B0604020202020204" pitchFamily="34" charset="0"/>
              <a:buChar char="•"/>
            </a:pPr>
            <a:r>
              <a:rPr lang="en-US" dirty="0" smtClean="0">
                <a:latin typeface="Arial" panose="020B0604020202020204" pitchFamily="34" charset="0"/>
              </a:rPr>
              <a:t>Strong </a:t>
            </a:r>
            <a:r>
              <a:rPr lang="en-US" dirty="0">
                <a:latin typeface="Arial" panose="020B0604020202020204" pitchFamily="34" charset="0"/>
              </a:rPr>
              <a:t>fortifications were necessary. </a:t>
            </a:r>
          </a:p>
          <a:p>
            <a:pPr marL="285750" indent="-285750">
              <a:buFont typeface="Arial" panose="020B0604020202020204" pitchFamily="34" charset="0"/>
              <a:buChar char="•"/>
            </a:pPr>
            <a:r>
              <a:rPr lang="en-US" dirty="0" smtClean="0">
                <a:latin typeface="Arial" panose="020B0604020202020204" pitchFamily="34" charset="0"/>
              </a:rPr>
              <a:t>Depicting </a:t>
            </a:r>
            <a:r>
              <a:rPr lang="en-US" dirty="0">
                <a:latin typeface="Arial" panose="020B0604020202020204" pitchFamily="34" charset="0"/>
              </a:rPr>
              <a:t>the power and authority of the king. Kings sensed that are could help glorify their reigns, and tell narratives that would last into the ages. Resulted in steles to commemorate military victories and laws – palaces to glorify. </a:t>
            </a:r>
          </a:p>
          <a:p>
            <a:pPr marL="285750" indent="-285750">
              <a:buFont typeface="Arial" panose="020B0604020202020204" pitchFamily="34" charset="0"/>
              <a:buChar char="•"/>
            </a:pPr>
            <a:r>
              <a:rPr lang="en-US" dirty="0" smtClean="0">
                <a:latin typeface="Arial" panose="020B0604020202020204" pitchFamily="34" charset="0"/>
              </a:rPr>
              <a:t>Hybrids </a:t>
            </a:r>
            <a:r>
              <a:rPr lang="en-US" dirty="0">
                <a:latin typeface="Arial" panose="020B0604020202020204" pitchFamily="34" charset="0"/>
              </a:rPr>
              <a:t>of animals and men are common themes. Protective guardians and symbols of power. </a:t>
            </a:r>
          </a:p>
          <a:p>
            <a:pPr marL="285750" indent="-285750">
              <a:buFont typeface="Arial" panose="020B0604020202020204" pitchFamily="34" charset="0"/>
              <a:buChar char="•"/>
            </a:pPr>
            <a:r>
              <a:rPr lang="en-US" dirty="0" smtClean="0">
                <a:latin typeface="Arial" panose="020B0604020202020204" pitchFamily="34" charset="0"/>
              </a:rPr>
              <a:t>Deification </a:t>
            </a:r>
            <a:r>
              <a:rPr lang="en-US" dirty="0">
                <a:latin typeface="Arial" panose="020B0604020202020204" pitchFamily="34" charset="0"/>
              </a:rPr>
              <a:t>of the king. </a:t>
            </a:r>
          </a:p>
          <a:p>
            <a:pPr marL="285750" indent="-285750">
              <a:buFont typeface="Arial" panose="020B0604020202020204" pitchFamily="34" charset="0"/>
              <a:buChar char="•"/>
            </a:pPr>
            <a:r>
              <a:rPr lang="en-US" dirty="0" smtClean="0">
                <a:latin typeface="Arial" panose="020B0604020202020204" pitchFamily="34" charset="0"/>
              </a:rPr>
              <a:t>The </a:t>
            </a:r>
            <a:r>
              <a:rPr lang="en-US" dirty="0">
                <a:latin typeface="Arial" panose="020B0604020202020204" pitchFamily="34" charset="0"/>
              </a:rPr>
              <a:t>use of hierarchy of scale, composite figures, and registers. </a:t>
            </a:r>
          </a:p>
          <a:p>
            <a:pPr marL="285750" indent="-285750">
              <a:buFont typeface="Arial" panose="020B0604020202020204" pitchFamily="34" charset="0"/>
              <a:buChar char="•"/>
            </a:pPr>
            <a:r>
              <a:rPr lang="en-US" dirty="0" smtClean="0">
                <a:latin typeface="Arial" panose="020B0604020202020204" pitchFamily="34" charset="0"/>
              </a:rPr>
              <a:t>Use </a:t>
            </a:r>
            <a:r>
              <a:rPr lang="en-US" dirty="0">
                <a:latin typeface="Arial" panose="020B0604020202020204" pitchFamily="34" charset="0"/>
              </a:rPr>
              <a:t>of whitewashed plaster, glazed tile, and paint on mud-brick buildings due to lack of good stone in region. </a:t>
            </a:r>
          </a:p>
        </p:txBody>
      </p:sp>
    </p:spTree>
    <p:extLst>
      <p:ext uri="{BB962C8B-B14F-4D97-AF65-F5344CB8AC3E}">
        <p14:creationId xmlns:p14="http://schemas.microsoft.com/office/powerpoint/2010/main" val="3804083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i="1" dirty="0">
                <a:latin typeface="Times New Roman" panose="02020603050405020304" pitchFamily="18" charset="0"/>
                <a:ea typeface="Times New Roman" panose="02020603050405020304" pitchFamily="18" charset="0"/>
                <a:cs typeface="Times New Roman" panose="02020603050405020304" pitchFamily="18" charset="0"/>
              </a:rPr>
              <a:t>The Code of Hammurabi</a:t>
            </a:r>
            <a:r>
              <a:rPr lang="en-US" dirty="0">
                <a:latin typeface="Times New Roman" panose="02020603050405020304" pitchFamily="18" charset="0"/>
                <a:ea typeface="Times New Roman" panose="02020603050405020304" pitchFamily="18" charset="0"/>
                <a:cs typeface="Times New Roman" panose="02020603050405020304" pitchFamily="18" charset="0"/>
              </a:rPr>
              <a:t>. Babylon (modern Iran).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Susian</a:t>
            </a:r>
            <a:r>
              <a:rPr lang="en-US" dirty="0">
                <a:latin typeface="Times New Roman" panose="02020603050405020304" pitchFamily="18" charset="0"/>
                <a:ea typeface="Times New Roman" panose="02020603050405020304" pitchFamily="18" charset="0"/>
                <a:cs typeface="Times New Roman" panose="02020603050405020304" pitchFamily="18" charset="0"/>
              </a:rPr>
              <a:t>. c. 1792–1750 B.C.E. Basalt. </a:t>
            </a:r>
            <a:endParaRPr lang="en-US" dirty="0"/>
          </a:p>
        </p:txBody>
      </p:sp>
      <p:pic>
        <p:nvPicPr>
          <p:cNvPr id="3" name="Picture 4" descr="Image result for stele of hammura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640" y="1690688"/>
            <a:ext cx="8818880" cy="49606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320" y="6076295"/>
            <a:ext cx="11653520" cy="646331"/>
          </a:xfrm>
          <a:prstGeom prst="rect">
            <a:avLst/>
          </a:prstGeom>
        </p:spPr>
        <p:txBody>
          <a:bodyPr wrap="square">
            <a:spAutoFit/>
          </a:bodyPr>
          <a:lstStyle/>
          <a:p>
            <a:r>
              <a:rPr lang="en-US" dirty="0">
                <a:hlinkClick r:id="rId3"/>
              </a:rPr>
              <a:t>https://</a:t>
            </a:r>
            <a:r>
              <a:rPr lang="en-US" dirty="0" smtClean="0">
                <a:hlinkClick r:id="rId3"/>
              </a:rPr>
              <a:t>www.khanacademy.org/humanities/ap-art-history/ancient-mediterranean-ap/ancient-near-east-a/v/stele-of-hammurabi</a:t>
            </a:r>
            <a:r>
              <a:rPr lang="en-US" dirty="0" smtClean="0"/>
              <a:t> </a:t>
            </a:r>
            <a:endParaRPr lang="en-US" dirty="0"/>
          </a:p>
        </p:txBody>
      </p:sp>
    </p:spTree>
    <p:extLst>
      <p:ext uri="{BB962C8B-B14F-4D97-AF65-F5344CB8AC3E}">
        <p14:creationId xmlns:p14="http://schemas.microsoft.com/office/powerpoint/2010/main" val="539662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ele of hammura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476" y="125511"/>
            <a:ext cx="3984625" cy="6565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tele of hammura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291" y="731374"/>
            <a:ext cx="2933055" cy="39107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ele of hammurab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402" y="4697992"/>
            <a:ext cx="6608482" cy="216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562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i="1" dirty="0">
                <a:latin typeface="Times New Roman" panose="02020603050405020304" pitchFamily="18" charset="0"/>
                <a:ea typeface="Times New Roman" panose="02020603050405020304" pitchFamily="18" charset="0"/>
                <a:cs typeface="Times New Roman" panose="02020603050405020304" pitchFamily="18" charset="0"/>
              </a:rPr>
              <a:t>White Temple and its ziggurat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Uruk</a:t>
            </a:r>
            <a:r>
              <a:rPr lang="en-US" dirty="0">
                <a:latin typeface="Times New Roman" panose="02020603050405020304" pitchFamily="18" charset="0"/>
                <a:ea typeface="Times New Roman" panose="02020603050405020304" pitchFamily="18" charset="0"/>
                <a:cs typeface="Times New Roman" panose="02020603050405020304" pitchFamily="18" charset="0"/>
              </a:rPr>
              <a:t> (modern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Warka</a:t>
            </a:r>
            <a:r>
              <a:rPr lang="en-US" dirty="0">
                <a:latin typeface="Times New Roman" panose="02020603050405020304" pitchFamily="18" charset="0"/>
                <a:ea typeface="Times New Roman" panose="02020603050405020304" pitchFamily="18" charset="0"/>
                <a:cs typeface="Times New Roman" panose="02020603050405020304" pitchFamily="18" charset="0"/>
              </a:rPr>
              <a:t>, Iraq). Sumerian. c. 3500–3000 B.C.E. Mud brick</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
        <p:nvSpPr>
          <p:cNvPr id="3" name="Rectangle 2"/>
          <p:cNvSpPr/>
          <p:nvPr/>
        </p:nvSpPr>
        <p:spPr>
          <a:xfrm>
            <a:off x="0" y="6087889"/>
            <a:ext cx="11846560" cy="685059"/>
          </a:xfrm>
          <a:prstGeom prst="rect">
            <a:avLst/>
          </a:prstGeom>
        </p:spPr>
        <p:txBody>
          <a:bodyPr wrap="square">
            <a:spAutoFit/>
          </a:bodyPr>
          <a:lstStyle/>
          <a:p>
            <a:pPr>
              <a:lnSpc>
                <a:spcPct val="107000"/>
              </a:lnSpc>
              <a:spcAft>
                <a:spcPts val="800"/>
              </a:spcAft>
            </a:pPr>
            <a:r>
              <a:rPr lang="en-US" i="1"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https://www.khanacademy.org/humanities/ancient-art-civilizations/ancient-near-east1/sumerian/a/white-temple-and-ziggurat-uruk</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3"/>
          <a:stretch>
            <a:fillRect/>
          </a:stretch>
        </p:blipFill>
        <p:spPr>
          <a:xfrm>
            <a:off x="604520" y="1770293"/>
            <a:ext cx="6654800" cy="4237990"/>
          </a:xfrm>
          <a:prstGeom prst="rect">
            <a:avLst/>
          </a:prstGeom>
        </p:spPr>
      </p:pic>
      <p:pic>
        <p:nvPicPr>
          <p:cNvPr id="5" name="Picture 4" descr="http://harrisonhumanities.weebly.com/uploads/5/8/0/4/58047613/284005_orig.gif"/>
          <p:cNvPicPr/>
          <p:nvPr/>
        </p:nvPicPr>
        <p:blipFill>
          <a:blip r:embed="rId4">
            <a:extLst>
              <a:ext uri="{28A0092B-C50C-407E-A947-70E740481C1C}">
                <a14:useLocalDpi xmlns:a14="http://schemas.microsoft.com/office/drawing/2010/main" val="0"/>
              </a:ext>
            </a:extLst>
          </a:blip>
          <a:srcRect/>
          <a:stretch>
            <a:fillRect/>
          </a:stretch>
        </p:blipFill>
        <p:spPr bwMode="auto">
          <a:xfrm>
            <a:off x="7259320" y="4179483"/>
            <a:ext cx="4762500" cy="1828800"/>
          </a:xfrm>
          <a:prstGeom prst="rect">
            <a:avLst/>
          </a:prstGeom>
          <a:noFill/>
          <a:ln>
            <a:noFill/>
          </a:ln>
        </p:spPr>
      </p:pic>
    </p:spTree>
    <p:extLst>
      <p:ext uri="{BB962C8B-B14F-4D97-AF65-F5344CB8AC3E}">
        <p14:creationId xmlns:p14="http://schemas.microsoft.com/office/powerpoint/2010/main" val="9965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85750" y="402590"/>
            <a:ext cx="7264400" cy="5994400"/>
          </a:xfrm>
          <a:prstGeom prst="rect">
            <a:avLst/>
          </a:prstGeom>
        </p:spPr>
      </p:pic>
      <p:sp>
        <p:nvSpPr>
          <p:cNvPr id="3" name="Text Box 2"/>
          <p:cNvSpPr txBox="1">
            <a:spLocks noChangeArrowheads="1"/>
          </p:cNvSpPr>
          <p:nvPr/>
        </p:nvSpPr>
        <p:spPr bwMode="auto">
          <a:xfrm>
            <a:off x="7550150" y="256540"/>
            <a:ext cx="4276090" cy="6286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l">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A </a:t>
            </a:r>
            <a:r>
              <a:rPr lang="en-US" b="1" dirty="0">
                <a:effectLst/>
                <a:latin typeface="Arial" panose="020B0604020202020204" pitchFamily="34" charset="0"/>
                <a:ea typeface="Calibri" panose="020F0502020204030204" pitchFamily="34" charset="0"/>
                <a:cs typeface="Times New Roman" panose="02020603050405020304" pitchFamily="18" charset="0"/>
              </a:rPr>
              <a:t>ziggurat</a:t>
            </a:r>
            <a:r>
              <a:rPr lang="en-US" dirty="0">
                <a:effectLst/>
                <a:latin typeface="Arial" panose="020B0604020202020204" pitchFamily="34" charset="0"/>
                <a:ea typeface="Calibri" panose="020F0502020204030204" pitchFamily="34" charset="0"/>
                <a:cs typeface="Times New Roman" panose="02020603050405020304" pitchFamily="18" charset="0"/>
              </a:rPr>
              <a:t> is the massive platform that raises the temple above ground.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The temple and ziggurat are considered different buildings.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Temples were in the center of cities.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Temples are dedicated to specific gods. This temple was probably dedicated to </a:t>
            </a:r>
            <a:r>
              <a:rPr lang="en-US" dirty="0" err="1">
                <a:effectLst/>
                <a:latin typeface="Arial" panose="020B0604020202020204" pitchFamily="34" charset="0"/>
                <a:ea typeface="Calibri" panose="020F0502020204030204" pitchFamily="34" charset="0"/>
                <a:cs typeface="Times New Roman" panose="02020603050405020304" pitchFamily="18" charset="0"/>
              </a:rPr>
              <a:t>Anu</a:t>
            </a:r>
            <a:r>
              <a:rPr lang="en-US" dirty="0">
                <a:effectLst/>
                <a:latin typeface="Arial" panose="020B0604020202020204" pitchFamily="34" charset="0"/>
                <a:ea typeface="Calibri" panose="020F0502020204030204" pitchFamily="34" charset="0"/>
                <a:cs typeface="Times New Roman" panose="02020603050405020304" pitchFamily="18" charset="0"/>
              </a:rPr>
              <a:t>, a sky god.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The temple height created a belief that gods live above our world in the sky at night.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Access to the structure was allowed only to the highest strata’s of society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The corners of the ziggurat face the cardinal directions.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It was made of mud brick.</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The sides were sealed </a:t>
            </a:r>
            <a:r>
              <a:rPr lang="en-US" dirty="0" smtClean="0">
                <a:effectLst/>
                <a:latin typeface="Arial" panose="020B0604020202020204" pitchFamily="34" charset="0"/>
                <a:ea typeface="Calibri" panose="020F0502020204030204" pitchFamily="34" charset="0"/>
                <a:cs typeface="Times New Roman" panose="02020603050405020304" pitchFamily="18" charset="0"/>
              </a:rPr>
              <a:t>with </a:t>
            </a:r>
            <a:r>
              <a:rPr lang="en-US" dirty="0">
                <a:effectLst/>
                <a:latin typeface="Arial" panose="020B0604020202020204" pitchFamily="34" charset="0"/>
                <a:ea typeface="Calibri" panose="020F0502020204030204" pitchFamily="34" charset="0"/>
                <a:cs typeface="Times New Roman" panose="02020603050405020304" pitchFamily="18" charset="0"/>
              </a:rPr>
              <a:t>tar to protect from </a:t>
            </a:r>
            <a:r>
              <a:rPr lang="en-US" dirty="0" smtClean="0">
                <a:effectLst/>
                <a:latin typeface="Arial" panose="020B0604020202020204" pitchFamily="34" charset="0"/>
                <a:ea typeface="Calibri" panose="020F0502020204030204" pitchFamily="34" charset="0"/>
                <a:cs typeface="Times New Roman" panose="02020603050405020304" pitchFamily="18" charset="0"/>
              </a:rPr>
              <a:t>floods.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32644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4325"/>
            <a:ext cx="11125200" cy="1325563"/>
          </a:xfrm>
        </p:spPr>
        <p:txBody>
          <a:bodyPr>
            <a:normAutofit fontScale="90000"/>
          </a:bodyPr>
          <a:lstStyle/>
          <a:p>
            <a:pPr lvl="0"/>
            <a:r>
              <a:rPr lang="en-US" i="1" dirty="0" err="1">
                <a:latin typeface="Times New Roman" panose="02020603050405020304" pitchFamily="18" charset="0"/>
                <a:ea typeface="Times New Roman" panose="02020603050405020304" pitchFamily="18" charset="0"/>
                <a:cs typeface="Times New Roman" panose="02020603050405020304" pitchFamily="18" charset="0"/>
              </a:rPr>
              <a:t>Lamassu</a:t>
            </a:r>
            <a:r>
              <a:rPr lang="en-US" i="1" dirty="0">
                <a:latin typeface="Times New Roman" panose="02020603050405020304" pitchFamily="18" charset="0"/>
                <a:ea typeface="Times New Roman" panose="02020603050405020304" pitchFamily="18" charset="0"/>
                <a:cs typeface="Times New Roman" panose="02020603050405020304" pitchFamily="18" charset="0"/>
              </a:rPr>
              <a:t> from the citadel of Sargon 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Dur</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Sharrukin</a:t>
            </a:r>
            <a:r>
              <a:rPr lang="en-US" dirty="0">
                <a:latin typeface="Times New Roman" panose="02020603050405020304" pitchFamily="18" charset="0"/>
                <a:ea typeface="Times New Roman" panose="02020603050405020304" pitchFamily="18" charset="0"/>
                <a:cs typeface="Times New Roman" panose="02020603050405020304" pitchFamily="18" charset="0"/>
              </a:rPr>
              <a:t> (modern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Khorsabad</a:t>
            </a:r>
            <a:r>
              <a:rPr lang="en-US" dirty="0">
                <a:latin typeface="Times New Roman" panose="02020603050405020304" pitchFamily="18" charset="0"/>
                <a:ea typeface="Times New Roman" panose="02020603050405020304" pitchFamily="18" charset="0"/>
                <a:cs typeface="Times New Roman" panose="02020603050405020304" pitchFamily="18" charset="0"/>
              </a:rPr>
              <a:t>, Iraq). Neo-Assyrian. c. 720–705 B.C.E. Alabaster</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
        <p:nvSpPr>
          <p:cNvPr id="3" name="Rectangle 2"/>
          <p:cNvSpPr/>
          <p:nvPr/>
        </p:nvSpPr>
        <p:spPr>
          <a:xfrm>
            <a:off x="228600" y="6347831"/>
            <a:ext cx="11734800" cy="388696"/>
          </a:xfrm>
          <a:prstGeom prst="rect">
            <a:avLst/>
          </a:prstGeom>
        </p:spPr>
        <p:txBody>
          <a:bodyPr wrap="square">
            <a:spAutoFit/>
          </a:bodyPr>
          <a:lstStyle/>
          <a:p>
            <a:pPr>
              <a:lnSpc>
                <a:spcPct val="107000"/>
              </a:lnSpc>
              <a:spcAft>
                <a:spcPts val="800"/>
              </a:spcAft>
            </a:pPr>
            <a:r>
              <a:rPr lang="en-US" b="1"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https://www.khanacademy.org/humanities/ancient-art-civilizations/ancient-near-east1/assyrian/v/lamassu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3"/>
          <a:stretch>
            <a:fillRect/>
          </a:stretch>
        </p:blipFill>
        <p:spPr>
          <a:xfrm>
            <a:off x="386079" y="1797830"/>
            <a:ext cx="7233285" cy="4550001"/>
          </a:xfrm>
          <a:prstGeom prst="rect">
            <a:avLst/>
          </a:prstGeom>
        </p:spPr>
      </p:pic>
      <p:sp>
        <p:nvSpPr>
          <p:cNvPr id="5" name="TextBox 4"/>
          <p:cNvSpPr txBox="1"/>
          <p:nvPr/>
        </p:nvSpPr>
        <p:spPr>
          <a:xfrm>
            <a:off x="7833360" y="1797830"/>
            <a:ext cx="4130040" cy="3724096"/>
          </a:xfrm>
          <a:prstGeom prst="rect">
            <a:avLst/>
          </a:prstGeom>
          <a:noFill/>
        </p:spPr>
        <p:txBody>
          <a:bodyPr wrap="square" rtlCol="0">
            <a:spAutoFit/>
          </a:bodyPr>
          <a:lstStyle/>
          <a:p>
            <a:r>
              <a:rPr lang="en-US" dirty="0"/>
              <a:t>The </a:t>
            </a:r>
            <a:r>
              <a:rPr lang="en-US" b="1" dirty="0" err="1"/>
              <a:t>lamassu</a:t>
            </a:r>
            <a:r>
              <a:rPr lang="en-US" dirty="0"/>
              <a:t> is </a:t>
            </a:r>
            <a:r>
              <a:rPr lang="en-US" dirty="0" smtClean="0"/>
              <a:t>a mythological </a:t>
            </a:r>
            <a:r>
              <a:rPr lang="en-US" dirty="0"/>
              <a:t>creature </a:t>
            </a:r>
            <a:r>
              <a:rPr lang="en-US" dirty="0" smtClean="0"/>
              <a:t>that combines </a:t>
            </a:r>
            <a:r>
              <a:rPr lang="en-US" dirty="0"/>
              <a:t>the head of a person with the body of a bull and </a:t>
            </a:r>
            <a:r>
              <a:rPr lang="en-US" dirty="0" smtClean="0"/>
              <a:t>wings of an eagle.</a:t>
            </a:r>
          </a:p>
          <a:p>
            <a:endParaRPr lang="en-US" sz="2000" dirty="0"/>
          </a:p>
          <a:p>
            <a:r>
              <a:rPr lang="en-US" dirty="0" smtClean="0"/>
              <a:t>These 13-feet tall statues appeared at the entrance </a:t>
            </a:r>
            <a:r>
              <a:rPr lang="en-US" dirty="0"/>
              <a:t>gate of the citadel as a guardian.</a:t>
            </a:r>
            <a:endParaRPr lang="en-US" sz="2000" dirty="0"/>
          </a:p>
          <a:p>
            <a:endParaRPr lang="en-US" dirty="0" smtClean="0"/>
          </a:p>
          <a:p>
            <a:r>
              <a:rPr lang="en-US" dirty="0" smtClean="0"/>
              <a:t>They represent the power </a:t>
            </a:r>
            <a:r>
              <a:rPr lang="en-US" dirty="0"/>
              <a:t>and authority of the ruler.  It was made to ward off the kings enemies </a:t>
            </a:r>
            <a:endParaRPr lang="en-US" sz="2000" dirty="0"/>
          </a:p>
          <a:p>
            <a:endParaRPr lang="en-US" dirty="0" smtClean="0"/>
          </a:p>
          <a:p>
            <a:r>
              <a:rPr lang="en-US" dirty="0" smtClean="0"/>
              <a:t>The </a:t>
            </a:r>
            <a:r>
              <a:rPr lang="en-US" dirty="0"/>
              <a:t>sculpture has five legs--to show </a:t>
            </a:r>
            <a:r>
              <a:rPr lang="en-US" dirty="0" smtClean="0"/>
              <a:t>movement.</a:t>
            </a:r>
            <a:endParaRPr lang="en-US" sz="2000" dirty="0" smtClean="0"/>
          </a:p>
        </p:txBody>
      </p:sp>
    </p:spTree>
    <p:extLst>
      <p:ext uri="{BB962C8B-B14F-4D97-AF65-F5344CB8AC3E}">
        <p14:creationId xmlns:p14="http://schemas.microsoft.com/office/powerpoint/2010/main" val="678501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 y="365125"/>
            <a:ext cx="11836400" cy="1325563"/>
          </a:xfrm>
        </p:spPr>
        <p:txBody>
          <a:bodyPr>
            <a:normAutofit fontScale="90000"/>
          </a:bodyPr>
          <a:lstStyle/>
          <a:p>
            <a:pPr lvl="0"/>
            <a:r>
              <a:rPr lang="en-US" i="1" dirty="0">
                <a:latin typeface="Times New Roman" panose="02020603050405020304" pitchFamily="18" charset="0"/>
                <a:ea typeface="Times New Roman" panose="02020603050405020304" pitchFamily="18" charset="0"/>
                <a:cs typeface="Times New Roman" panose="02020603050405020304" pitchFamily="18" charset="0"/>
              </a:rPr>
              <a:t>Statues of votive figures</a:t>
            </a:r>
            <a:r>
              <a:rPr lang="en-US" dirty="0">
                <a:latin typeface="Times New Roman" panose="02020603050405020304" pitchFamily="18" charset="0"/>
                <a:ea typeface="Times New Roman" panose="02020603050405020304" pitchFamily="18" charset="0"/>
                <a:cs typeface="Times New Roman" panose="02020603050405020304" pitchFamily="18" charset="0"/>
              </a:rPr>
              <a:t>, from the Square Temple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Eshnunna</a:t>
            </a:r>
            <a:r>
              <a:rPr lang="en-US" dirty="0">
                <a:latin typeface="Times New Roman" panose="02020603050405020304" pitchFamily="18" charset="0"/>
                <a:ea typeface="Times New Roman" panose="02020603050405020304" pitchFamily="18" charset="0"/>
                <a:cs typeface="Times New Roman" panose="02020603050405020304" pitchFamily="18" charset="0"/>
              </a:rPr>
              <a:t> (modern Tell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Asmar</a:t>
            </a:r>
            <a:r>
              <a:rPr lang="en-US" dirty="0">
                <a:latin typeface="Times New Roman" panose="02020603050405020304" pitchFamily="18" charset="0"/>
                <a:ea typeface="Times New Roman" panose="02020603050405020304" pitchFamily="18" charset="0"/>
                <a:cs typeface="Times New Roman" panose="02020603050405020304" pitchFamily="18" charset="0"/>
              </a:rPr>
              <a:t>, Iraq).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Sumerian.c</a:t>
            </a:r>
            <a:r>
              <a:rPr lang="en-US" dirty="0">
                <a:latin typeface="Times New Roman" panose="02020603050405020304" pitchFamily="18" charset="0"/>
                <a:ea typeface="Times New Roman" panose="02020603050405020304" pitchFamily="18" charset="0"/>
                <a:cs typeface="Times New Roman" panose="02020603050405020304" pitchFamily="18" charset="0"/>
              </a:rPr>
              <a:t>. 2700 B.C.E. Gypsum inlaid with shell and black limestone</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
        <p:nvSpPr>
          <p:cNvPr id="3" name="Rectangle 2"/>
          <p:cNvSpPr/>
          <p:nvPr/>
        </p:nvSpPr>
        <p:spPr>
          <a:xfrm>
            <a:off x="162560" y="6037089"/>
            <a:ext cx="12120880" cy="685059"/>
          </a:xfrm>
          <a:prstGeom prst="rect">
            <a:avLst/>
          </a:prstGeom>
        </p:spPr>
        <p:txBody>
          <a:bodyPr wrap="square">
            <a:spAutoFit/>
          </a:bodyPr>
          <a:lstStyle/>
          <a:p>
            <a:pPr>
              <a:lnSpc>
                <a:spcPct val="107000"/>
              </a:lnSpc>
              <a:spcAft>
                <a:spcPts val="800"/>
              </a:spcAft>
            </a:pPr>
            <a:r>
              <a:rPr lang="en-US" b="1" u="sng">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https://www.khanacademy.org/humanities/ancient-art-civilizations/ancient-near-east1/sumerian/v/standing-male-worshipper</a:t>
            </a:r>
            <a:r>
              <a:rPr lang="en-US" b="1">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3"/>
          <a:stretch>
            <a:fillRect/>
          </a:stretch>
        </p:blipFill>
        <p:spPr>
          <a:xfrm>
            <a:off x="1544319" y="1934354"/>
            <a:ext cx="3996055" cy="4173855"/>
          </a:xfrm>
          <a:prstGeom prst="rect">
            <a:avLst/>
          </a:prstGeom>
        </p:spPr>
      </p:pic>
      <p:pic>
        <p:nvPicPr>
          <p:cNvPr id="5" name="Picture 4"/>
          <p:cNvPicPr/>
          <p:nvPr/>
        </p:nvPicPr>
        <p:blipFill>
          <a:blip r:embed="rId4"/>
          <a:stretch>
            <a:fillRect/>
          </a:stretch>
        </p:blipFill>
        <p:spPr>
          <a:xfrm>
            <a:off x="6561771" y="2169939"/>
            <a:ext cx="3990975" cy="3867150"/>
          </a:xfrm>
          <a:prstGeom prst="rect">
            <a:avLst/>
          </a:prstGeom>
        </p:spPr>
      </p:pic>
    </p:spTree>
    <p:extLst>
      <p:ext uri="{BB962C8B-B14F-4D97-AF65-F5344CB8AC3E}">
        <p14:creationId xmlns:p14="http://schemas.microsoft.com/office/powerpoint/2010/main" val="2603417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878840" y="975360"/>
          <a:ext cx="10515600" cy="512064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134835149"/>
                    </a:ext>
                  </a:extLst>
                </a:gridCol>
              </a:tblGrid>
              <a:tr h="2926080">
                <a:tc>
                  <a:txBody>
                    <a:bodyPr/>
                    <a:lstStyle/>
                    <a:p>
                      <a:pPr marL="0" marR="0" algn="l">
                        <a:spcBef>
                          <a:spcPts val="0"/>
                        </a:spcBef>
                        <a:spcAft>
                          <a:spcPts val="0"/>
                        </a:spcAft>
                      </a:pPr>
                      <a:r>
                        <a:rPr lang="en-US" sz="2400" dirty="0">
                          <a:effectLst/>
                        </a:rPr>
                        <a:t>The votive figures </a:t>
                      </a:r>
                      <a:r>
                        <a:rPr lang="en-US" sz="2400" dirty="0" smtClean="0">
                          <a:effectLst/>
                        </a:rPr>
                        <a:t>resemble a </a:t>
                      </a:r>
                      <a:r>
                        <a:rPr lang="en-US" sz="2400" dirty="0">
                          <a:effectLst/>
                        </a:rPr>
                        <a:t>human praying </a:t>
                      </a:r>
                      <a:r>
                        <a:rPr lang="en-US" sz="2400" dirty="0" smtClean="0">
                          <a:effectLst/>
                        </a:rPr>
                        <a:t>or </a:t>
                      </a:r>
                      <a:r>
                        <a:rPr lang="en-US" sz="2400" dirty="0">
                          <a:effectLst/>
                        </a:rPr>
                        <a:t>worshiping. Each votive figurine was made to represent one of the individuals of Sumer. </a:t>
                      </a:r>
                      <a:r>
                        <a:rPr lang="en-US" sz="2400" dirty="0" smtClean="0">
                          <a:effectLst/>
                        </a:rPr>
                        <a:t>Wealthy citizens commissioned</a:t>
                      </a:r>
                      <a:r>
                        <a:rPr lang="en-US" sz="2400" baseline="0" dirty="0" smtClean="0">
                          <a:effectLst/>
                        </a:rPr>
                        <a:t> </a:t>
                      </a:r>
                      <a:r>
                        <a:rPr lang="en-US" sz="2400" dirty="0" smtClean="0">
                          <a:effectLst/>
                        </a:rPr>
                        <a:t>votive </a:t>
                      </a:r>
                      <a:r>
                        <a:rPr lang="en-US" sz="2400" dirty="0">
                          <a:effectLst/>
                        </a:rPr>
                        <a:t>figurine </a:t>
                      </a:r>
                      <a:r>
                        <a:rPr lang="en-US" sz="2400" dirty="0" smtClean="0">
                          <a:effectLst/>
                        </a:rPr>
                        <a:t>models</a:t>
                      </a:r>
                      <a:r>
                        <a:rPr lang="en-US" sz="2400" baseline="0" dirty="0" smtClean="0">
                          <a:effectLst/>
                        </a:rPr>
                        <a:t> </a:t>
                      </a:r>
                      <a:r>
                        <a:rPr lang="en-US" sz="2400" dirty="0" smtClean="0">
                          <a:effectLst/>
                        </a:rPr>
                        <a:t>to </a:t>
                      </a:r>
                      <a:r>
                        <a:rPr lang="en-US" sz="2400" dirty="0">
                          <a:effectLst/>
                        </a:rPr>
                        <a:t>be placed in the temples of Sumer so the citizens would be seen well through the eyes of their gods. </a:t>
                      </a:r>
                      <a:endParaRPr lang="en-US" sz="2400" dirty="0" smtClean="0">
                        <a:effectLst/>
                      </a:endParaRPr>
                    </a:p>
                    <a:p>
                      <a:pPr marL="342900" marR="0" indent="-342900" algn="l">
                        <a:spcBef>
                          <a:spcPts val="0"/>
                        </a:spcBef>
                        <a:spcAft>
                          <a:spcPts val="0"/>
                        </a:spcAft>
                        <a:buFont typeface="Arial" panose="020B0604020202020204" pitchFamily="34" charset="0"/>
                        <a:buChar char="•"/>
                      </a:pPr>
                      <a:r>
                        <a:rPr lang="en-US" sz="2400" dirty="0" smtClean="0">
                          <a:effectLst/>
                        </a:rPr>
                        <a:t>stylized, short, and compact.</a:t>
                      </a:r>
                    </a:p>
                    <a:p>
                      <a:pPr marL="342900" marR="0" indent="-342900" algn="l">
                        <a:spcBef>
                          <a:spcPts val="0"/>
                        </a:spcBef>
                        <a:spcAft>
                          <a:spcPts val="0"/>
                        </a:spcAft>
                        <a:buFont typeface="Arial" panose="020B0604020202020204" pitchFamily="34" charset="0"/>
                        <a:buChar char="•"/>
                      </a:pPr>
                      <a:r>
                        <a:rPr lang="en-US" sz="2400" dirty="0" smtClean="0">
                          <a:effectLst/>
                        </a:rPr>
                        <a:t>The arms are folded in a prayerful posture.</a:t>
                      </a:r>
                    </a:p>
                    <a:p>
                      <a:pPr marL="342900" marR="0" indent="-342900" algn="l">
                        <a:spcBef>
                          <a:spcPts val="0"/>
                        </a:spcBef>
                        <a:spcAft>
                          <a:spcPts val="0"/>
                        </a:spcAft>
                        <a:buFont typeface="Arial" panose="020B0604020202020204" pitchFamily="34" charset="0"/>
                        <a:buChar char="•"/>
                      </a:pPr>
                      <a:r>
                        <a:rPr lang="en-US" sz="2400" dirty="0" smtClean="0">
                          <a:effectLst/>
                        </a:rPr>
                        <a:t>The eyes are enlarged.</a:t>
                      </a:r>
                    </a:p>
                    <a:p>
                      <a:pPr marL="342900" marR="0" indent="-342900" algn="l">
                        <a:spcBef>
                          <a:spcPts val="0"/>
                        </a:spcBef>
                        <a:spcAft>
                          <a:spcPts val="0"/>
                        </a:spcAft>
                        <a:buFont typeface="Arial" panose="020B0604020202020204" pitchFamily="34" charset="0"/>
                        <a:buChar char="•"/>
                      </a:pPr>
                      <a:r>
                        <a:rPr lang="en-US" sz="2400" dirty="0" smtClean="0">
                          <a:effectLst/>
                        </a:rPr>
                        <a:t>The back is inscribed with “It offers prayers.”</a:t>
                      </a:r>
                    </a:p>
                    <a:p>
                      <a:pPr marL="0" marR="0" algn="l">
                        <a:spcBef>
                          <a:spcPts val="0"/>
                        </a:spcBef>
                        <a:spcAft>
                          <a:spcPts val="0"/>
                        </a:spcAft>
                      </a:pPr>
                      <a:endParaRPr lang="en-US" sz="2400" b="1" dirty="0" smtClean="0">
                        <a:effectLst/>
                      </a:endParaRPr>
                    </a:p>
                    <a:p>
                      <a:pPr marL="0" marR="0" algn="l">
                        <a:spcBef>
                          <a:spcPts val="0"/>
                        </a:spcBef>
                        <a:spcAft>
                          <a:spcPts val="0"/>
                        </a:spcAft>
                      </a:pPr>
                      <a:r>
                        <a:rPr lang="en-US" sz="2400" b="1" dirty="0" smtClean="0">
                          <a:effectLst/>
                        </a:rPr>
                        <a:t>Hierarchal scale:</a:t>
                      </a:r>
                      <a:r>
                        <a:rPr lang="en-US" sz="2400" b="1" baseline="0" dirty="0" smtClean="0">
                          <a:effectLst/>
                        </a:rPr>
                        <a:t> </a:t>
                      </a:r>
                      <a:r>
                        <a:rPr lang="en-US" sz="2400" dirty="0" smtClean="0">
                          <a:effectLst/>
                        </a:rPr>
                        <a:t>the </a:t>
                      </a:r>
                      <a:r>
                        <a:rPr lang="en-US" sz="2400" dirty="0">
                          <a:effectLst/>
                        </a:rPr>
                        <a:t>larger the figurine the more wealth or importance the person it was modeled after had. </a:t>
                      </a:r>
                      <a:endParaRPr lang="en-US" sz="2400" dirty="0" smtClean="0">
                        <a:effectLst/>
                      </a:endParaRPr>
                    </a:p>
                    <a:p>
                      <a:pPr marL="0" marR="0" algn="l">
                        <a:spcBef>
                          <a:spcPts val="0"/>
                        </a:spcBef>
                        <a:spcAft>
                          <a:spcPts val="0"/>
                        </a:spcAft>
                      </a:pPr>
                      <a:r>
                        <a:rPr lang="en-US" sz="2400" b="1" dirty="0" err="1" smtClean="0">
                          <a:effectLst/>
                        </a:rPr>
                        <a:t>Patronism</a:t>
                      </a:r>
                      <a:r>
                        <a:rPr lang="en-US" sz="2400" b="0" dirty="0" smtClean="0">
                          <a:effectLst/>
                        </a:rPr>
                        <a:t>:</a:t>
                      </a:r>
                      <a:r>
                        <a:rPr lang="en-US" sz="2400" b="0" baseline="0" dirty="0" smtClean="0">
                          <a:effectLst/>
                        </a:rPr>
                        <a:t> </a:t>
                      </a:r>
                      <a:r>
                        <a:rPr lang="en-US" sz="2400" dirty="0" smtClean="0">
                          <a:effectLst/>
                        </a:rPr>
                        <a:t>the </a:t>
                      </a:r>
                      <a:r>
                        <a:rPr lang="en-US" sz="2400" dirty="0">
                          <a:effectLst/>
                        </a:rPr>
                        <a:t>act of a wealthy </a:t>
                      </a:r>
                      <a:r>
                        <a:rPr lang="en-US" sz="2400" dirty="0" smtClean="0">
                          <a:effectLst/>
                        </a:rPr>
                        <a:t>person </a:t>
                      </a:r>
                      <a:r>
                        <a:rPr lang="en-US" sz="2400" dirty="0">
                          <a:effectLst/>
                        </a:rPr>
                        <a:t>hiring an </a:t>
                      </a:r>
                      <a:r>
                        <a:rPr lang="en-US" sz="2400" dirty="0" smtClean="0">
                          <a:effectLst/>
                        </a:rPr>
                        <a:t>artist.</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effectLst/>
                        </a:rPr>
                        <a:t>Subtractive</a:t>
                      </a:r>
                      <a:r>
                        <a:rPr lang="en-US" sz="2400" b="1" baseline="0" dirty="0" smtClean="0">
                          <a:effectLst/>
                        </a:rPr>
                        <a:t> sculpture:</a:t>
                      </a:r>
                      <a:r>
                        <a:rPr lang="en-US" sz="2400" b="1" dirty="0" smtClean="0">
                          <a:effectLst/>
                        </a:rPr>
                        <a:t> </a:t>
                      </a:r>
                      <a:r>
                        <a:rPr lang="en-US" sz="2400" dirty="0" smtClean="0">
                          <a:effectLst/>
                        </a:rPr>
                        <a:t>The artist starts with cylindrical form or brick like form then carves away to reveal figure.</a:t>
                      </a:r>
                    </a:p>
                  </a:txBody>
                  <a:tcPr marL="114300" marR="114300" marT="0" marB="0"/>
                </a:tc>
                <a:extLst>
                  <a:ext uri="{0D108BD9-81ED-4DB2-BD59-A6C34878D82A}">
                    <a16:rowId xmlns:a16="http://schemas.microsoft.com/office/drawing/2014/main" val="3867276803"/>
                  </a:ext>
                </a:extLst>
              </a:tr>
            </a:tbl>
          </a:graphicData>
        </a:graphic>
      </p:graphicFrame>
    </p:spTree>
    <p:extLst>
      <p:ext uri="{BB962C8B-B14F-4D97-AF65-F5344CB8AC3E}">
        <p14:creationId xmlns:p14="http://schemas.microsoft.com/office/powerpoint/2010/main" val="3857961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859</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MS Mincho</vt:lpstr>
      <vt:lpstr>Symbol</vt:lpstr>
      <vt:lpstr>Times New Roman</vt:lpstr>
      <vt:lpstr>Office Theme</vt:lpstr>
      <vt:lpstr>Think like an historian:   </vt:lpstr>
      <vt:lpstr>Early Mesopotamian Art</vt:lpstr>
      <vt:lpstr>The Code of Hammurabi. Babylon (modern Iran). Susian. c. 1792–1750 B.C.E. Basalt. </vt:lpstr>
      <vt:lpstr>PowerPoint Presentation</vt:lpstr>
      <vt:lpstr>White Temple and its ziggurat. Uruk (modern Warka, Iraq). Sumerian. c. 3500–3000 B.C.E. Mud brick.</vt:lpstr>
      <vt:lpstr>PowerPoint Presentation</vt:lpstr>
      <vt:lpstr>Lamassu from the citadel of Sargon II, Dur Sharrukin (modern Khorsabad, Iraq). Neo-Assyrian. c. 720–705 B.C.E. Alabaster.</vt:lpstr>
      <vt:lpstr>Statues of votive figures, from the Square Temple at Eshnunna (modern Tell Asmar, Iraq). Sumerian.c. 2700 B.C.E. Gypsum inlaid with shell and black limestone.</vt:lpstr>
      <vt:lpstr>PowerPoint Presentation</vt:lpstr>
      <vt:lpstr>Standard of Ur from the Royal Tombs at Ur (modern Tell el-Muqayyar, Iraq). Sumerian. c. 2600–2400 B.C.E. Wood inlaid with shell, lapis lazuli, and red limestone.</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like an historian:   </dc:title>
  <dc:creator>Stephanie Tatum</dc:creator>
  <cp:lastModifiedBy>Stephanie Tatum</cp:lastModifiedBy>
  <cp:revision>1</cp:revision>
  <dcterms:created xsi:type="dcterms:W3CDTF">2018-08-12T19:52:57Z</dcterms:created>
  <dcterms:modified xsi:type="dcterms:W3CDTF">2018-08-12T19:53:15Z</dcterms:modified>
</cp:coreProperties>
</file>