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58" y="25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8CAC92-1E77-493B-9C37-5DBD1B93B517}"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505037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CAC92-1E77-493B-9C37-5DBD1B93B517}"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997123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CAC92-1E77-493B-9C37-5DBD1B93B517}"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4033282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8CAC92-1E77-493B-9C37-5DBD1B93B517}"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221140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8CAC92-1E77-493B-9C37-5DBD1B93B517}" type="datetimeFigureOut">
              <a:rPr lang="en-US" smtClean="0"/>
              <a:t>8/11/2016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2924985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8CAC92-1E77-493B-9C37-5DBD1B93B517}"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151721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8CAC92-1E77-493B-9C37-5DBD1B93B517}" type="datetimeFigureOut">
              <a:rPr lang="en-US" smtClean="0"/>
              <a:t>8/11/2016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2237658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8CAC92-1E77-493B-9C37-5DBD1B93B517}" type="datetimeFigureOut">
              <a:rPr lang="en-US" smtClean="0"/>
              <a:t>8/11/2016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997388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8CAC92-1E77-493B-9C37-5DBD1B93B517}" type="datetimeFigureOut">
              <a:rPr lang="en-US" smtClean="0"/>
              <a:t>8/11/2016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2061909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CAC92-1E77-493B-9C37-5DBD1B93B517}"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83873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8CAC92-1E77-493B-9C37-5DBD1B93B517}" type="datetimeFigureOut">
              <a:rPr lang="en-US" smtClean="0"/>
              <a:t>8/11/2016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4FFA30-0DF4-46C6-A419-5B3E3735B4FB}" type="slidenum">
              <a:rPr lang="en-US" smtClean="0"/>
              <a:t>‹#›</a:t>
            </a:fld>
            <a:endParaRPr lang="en-US"/>
          </a:p>
        </p:txBody>
      </p:sp>
    </p:spTree>
    <p:extLst>
      <p:ext uri="{BB962C8B-B14F-4D97-AF65-F5344CB8AC3E}">
        <p14:creationId xmlns:p14="http://schemas.microsoft.com/office/powerpoint/2010/main" val="231840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CAC92-1E77-493B-9C37-5DBD1B93B517}" type="datetimeFigureOut">
              <a:rPr lang="en-US" smtClean="0"/>
              <a:t>8/11/2016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4FFA30-0DF4-46C6-A419-5B3E3735B4FB}" type="slidenum">
              <a:rPr lang="en-US" smtClean="0"/>
              <a:t>‹#›</a:t>
            </a:fld>
            <a:endParaRPr lang="en-US"/>
          </a:p>
        </p:txBody>
      </p:sp>
    </p:spTree>
    <p:extLst>
      <p:ext uri="{BB962C8B-B14F-4D97-AF65-F5344CB8AC3E}">
        <p14:creationId xmlns:p14="http://schemas.microsoft.com/office/powerpoint/2010/main" val="262633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b="1" dirty="0" smtClean="0">
                <a:solidFill>
                  <a:schemeClr val="bg1"/>
                </a:solidFill>
                <a:effectLst>
                  <a:outerShdw blurRad="38100" dist="38100" dir="2700000" algn="tl">
                    <a:srgbClr val="000000">
                      <a:alpha val="43137"/>
                    </a:srgbClr>
                  </a:outerShdw>
                </a:effectLst>
              </a:rPr>
              <a:t>Egyptian Book of the Dead</a:t>
            </a:r>
            <a:endParaRPr lang="en-US" sz="9600" b="1"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00048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was the Book of the Dead?</a:t>
            </a:r>
            <a:r>
              <a:rPr lang="en-US" dirty="0"/>
              <a:t> </a:t>
            </a:r>
          </a:p>
        </p:txBody>
      </p:sp>
      <p:sp>
        <p:nvSpPr>
          <p:cNvPr id="3" name="Content Placeholder 2"/>
          <p:cNvSpPr>
            <a:spLocks noGrp="1"/>
          </p:cNvSpPr>
          <p:nvPr>
            <p:ph idx="1"/>
          </p:nvPr>
        </p:nvSpPr>
        <p:spPr>
          <a:xfrm>
            <a:off x="838200" y="1825625"/>
            <a:ext cx="6457950" cy="4351338"/>
          </a:xfrm>
        </p:spPr>
        <p:txBody>
          <a:bodyPr/>
          <a:lstStyle/>
          <a:p>
            <a:pPr marL="0" indent="0">
              <a:buNone/>
            </a:pPr>
            <a:r>
              <a:rPr lang="en-US" sz="3200" dirty="0"/>
              <a:t>The Book of the Dead was a collection of spells and illustrations written on a papyrus roll. The papyrus roll was put inside a hollow statue, or sometimes wrapped within the mummy wrappings, and placed in the tomb with all the other things which the dead person would need for the afterlife. </a:t>
            </a:r>
          </a:p>
          <a:p>
            <a:endParaRPr lang="en-US" dirty="0"/>
          </a:p>
        </p:txBody>
      </p:sp>
      <p:pic>
        <p:nvPicPr>
          <p:cNvPr id="1026" name="Picture 2" descr="http://store.astromedia.ch/images/9135_de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47000" y="1690688"/>
            <a:ext cx="2638425" cy="202882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egyptian tom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24588" y="3990975"/>
            <a:ext cx="3500638" cy="21740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8382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did an ancient Egyptian need the Book of the Dead in their tomb?</a:t>
            </a:r>
            <a:r>
              <a:rPr lang="en-US" dirty="0"/>
              <a:t> </a:t>
            </a:r>
          </a:p>
        </p:txBody>
      </p:sp>
      <p:sp>
        <p:nvSpPr>
          <p:cNvPr id="3" name="Content Placeholder 2"/>
          <p:cNvSpPr>
            <a:spLocks noGrp="1"/>
          </p:cNvSpPr>
          <p:nvPr>
            <p:ph idx="1"/>
          </p:nvPr>
        </p:nvSpPr>
        <p:spPr>
          <a:xfrm>
            <a:off x="838201" y="1825625"/>
            <a:ext cx="8162924" cy="4351338"/>
          </a:xfrm>
        </p:spPr>
        <p:txBody>
          <a:bodyPr>
            <a:normAutofit lnSpcReduction="10000"/>
          </a:bodyPr>
          <a:lstStyle/>
          <a:p>
            <a:pPr marL="0" indent="0">
              <a:buNone/>
            </a:pPr>
            <a:r>
              <a:rPr lang="en-US" sz="3200" dirty="0"/>
              <a:t>The spells and illustrations in the Book of the Dead gave a dead person the knowledge and power they needed to journey safely through the dangers of the netherworld (a place the dead went immediately after </a:t>
            </a:r>
            <a:r>
              <a:rPr lang="en-US" sz="3200" dirty="0" smtClean="0"/>
              <a:t>death) and the </a:t>
            </a:r>
            <a:r>
              <a:rPr lang="en-US" sz="3200" dirty="0"/>
              <a:t>gods and hostile creatures they would meet and the critical ‘weighing of the heart’ judgement to decide if the dead person was allowed into the afterlife. </a:t>
            </a:r>
            <a:r>
              <a:rPr lang="en-US" sz="3200" dirty="0" smtClean="0"/>
              <a:t>They </a:t>
            </a:r>
            <a:r>
              <a:rPr lang="en-US" sz="3200" dirty="0"/>
              <a:t>also spoke of the ultimate goal of every ancient Egyptian – eternal life. </a:t>
            </a:r>
          </a:p>
          <a:p>
            <a:endParaRPr lang="en-US" dirty="0"/>
          </a:p>
        </p:txBody>
      </p:sp>
      <p:pic>
        <p:nvPicPr>
          <p:cNvPr id="4" name="Picture 3"/>
          <p:cNvPicPr>
            <a:picLocks noChangeAspect="1"/>
          </p:cNvPicPr>
          <p:nvPr/>
        </p:nvPicPr>
        <p:blipFill>
          <a:blip r:embed="rId3"/>
          <a:stretch>
            <a:fillRect/>
          </a:stretch>
        </p:blipFill>
        <p:spPr>
          <a:xfrm>
            <a:off x="8939165" y="2457450"/>
            <a:ext cx="2881360" cy="2286794"/>
          </a:xfrm>
          <a:prstGeom prst="rect">
            <a:avLst/>
          </a:prstGeom>
        </p:spPr>
      </p:pic>
    </p:spTree>
    <p:extLst>
      <p:ext uri="{BB962C8B-B14F-4D97-AF65-F5344CB8AC3E}">
        <p14:creationId xmlns:p14="http://schemas.microsoft.com/office/powerpoint/2010/main" val="144360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special powers did the spells provide? </a:t>
            </a:r>
            <a:endParaRPr lang="en-US" dirty="0"/>
          </a:p>
        </p:txBody>
      </p:sp>
      <p:sp>
        <p:nvSpPr>
          <p:cNvPr id="3" name="Content Placeholder 2"/>
          <p:cNvSpPr>
            <a:spLocks noGrp="1"/>
          </p:cNvSpPr>
          <p:nvPr>
            <p:ph idx="1"/>
          </p:nvPr>
        </p:nvSpPr>
        <p:spPr>
          <a:xfrm>
            <a:off x="838200" y="1606550"/>
            <a:ext cx="10220325" cy="4351338"/>
          </a:xfrm>
        </p:spPr>
        <p:txBody>
          <a:bodyPr/>
          <a:lstStyle/>
          <a:p>
            <a:pPr marL="0" indent="0">
              <a:buNone/>
            </a:pPr>
            <a:r>
              <a:rPr lang="en-US" dirty="0"/>
              <a:t>Some spells gave the dead person the power to control their body and keep it safe. Some spells allowed the dead person to turn into different animals making it easier to travel through the netherworld. Some spells gave the dead person information which they would need to repeat at certain points on their journey. Some spells gave the dead person protection against hostile creatures. </a:t>
            </a:r>
          </a:p>
          <a:p>
            <a:endParaRPr lang="en-US" dirty="0"/>
          </a:p>
        </p:txBody>
      </p:sp>
      <p:pic>
        <p:nvPicPr>
          <p:cNvPr id="4" name="Picture 3"/>
          <p:cNvPicPr>
            <a:picLocks noChangeAspect="1"/>
          </p:cNvPicPr>
          <p:nvPr/>
        </p:nvPicPr>
        <p:blipFill>
          <a:blip r:embed="rId3"/>
          <a:stretch>
            <a:fillRect/>
          </a:stretch>
        </p:blipFill>
        <p:spPr>
          <a:xfrm>
            <a:off x="3190874" y="4130674"/>
            <a:ext cx="6086475" cy="2575726"/>
          </a:xfrm>
          <a:prstGeom prst="rect">
            <a:avLst/>
          </a:prstGeom>
        </p:spPr>
      </p:pic>
    </p:spTree>
    <p:extLst>
      <p:ext uri="{BB962C8B-B14F-4D97-AF65-F5344CB8AC3E}">
        <p14:creationId xmlns:p14="http://schemas.microsoft.com/office/powerpoint/2010/main" val="17863120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were Egyptians Judged in the Afterlife?</a:t>
            </a:r>
            <a:r>
              <a:rPr lang="en-US" dirty="0" smtClean="0"/>
              <a:t> </a:t>
            </a:r>
            <a:endParaRPr lang="en-US" dirty="0"/>
          </a:p>
        </p:txBody>
      </p:sp>
      <p:sp>
        <p:nvSpPr>
          <p:cNvPr id="3" name="Content Placeholder 2"/>
          <p:cNvSpPr>
            <a:spLocks noGrp="1"/>
          </p:cNvSpPr>
          <p:nvPr>
            <p:ph idx="1"/>
          </p:nvPr>
        </p:nvSpPr>
        <p:spPr>
          <a:xfrm>
            <a:off x="838200" y="1495425"/>
            <a:ext cx="10515600" cy="2524125"/>
          </a:xfrm>
        </p:spPr>
        <p:txBody>
          <a:bodyPr>
            <a:normAutofit/>
          </a:bodyPr>
          <a:lstStyle/>
          <a:p>
            <a:pPr marL="0" indent="0">
              <a:buNone/>
            </a:pPr>
            <a:r>
              <a:rPr lang="en-US" dirty="0"/>
              <a:t>The greatest test which the dead person faced was the judgement in the Hall of the Two Truths. Here the gods reviewed the dead person’s </a:t>
            </a:r>
            <a:r>
              <a:rPr lang="en-US" dirty="0" smtClean="0"/>
              <a:t>behavior </a:t>
            </a:r>
            <a:r>
              <a:rPr lang="en-US" dirty="0"/>
              <a:t>during their life, to decide whether or not they deserved to enter the afterlife. First the dead person addressed 42 deities by name, declaring to each that they were innocent of a specific offence such as theft or telling lies. </a:t>
            </a:r>
          </a:p>
        </p:txBody>
      </p:sp>
      <p:pic>
        <p:nvPicPr>
          <p:cNvPr id="4" name="Picture 3"/>
          <p:cNvPicPr>
            <a:picLocks noChangeAspect="1"/>
          </p:cNvPicPr>
          <p:nvPr/>
        </p:nvPicPr>
        <p:blipFill>
          <a:blip r:embed="rId3"/>
          <a:stretch>
            <a:fillRect/>
          </a:stretch>
        </p:blipFill>
        <p:spPr>
          <a:xfrm>
            <a:off x="2509837" y="4019550"/>
            <a:ext cx="6843713" cy="2737485"/>
          </a:xfrm>
          <a:prstGeom prst="rect">
            <a:avLst/>
          </a:prstGeom>
        </p:spPr>
      </p:pic>
    </p:spTree>
    <p:extLst>
      <p:ext uri="{BB962C8B-B14F-4D97-AF65-F5344CB8AC3E}">
        <p14:creationId xmlns:p14="http://schemas.microsoft.com/office/powerpoint/2010/main" val="4125771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were Egyptians Judged in the Afterlife?</a:t>
            </a:r>
            <a:r>
              <a:rPr lang="en-US" dirty="0" smtClean="0"/>
              <a:t> </a:t>
            </a:r>
            <a:endParaRPr lang="en-US" dirty="0"/>
          </a:p>
        </p:txBody>
      </p:sp>
      <p:sp>
        <p:nvSpPr>
          <p:cNvPr id="3" name="Content Placeholder 2"/>
          <p:cNvSpPr>
            <a:spLocks noGrp="1"/>
          </p:cNvSpPr>
          <p:nvPr>
            <p:ph idx="1"/>
          </p:nvPr>
        </p:nvSpPr>
        <p:spPr>
          <a:xfrm>
            <a:off x="838200" y="1435100"/>
            <a:ext cx="10515600" cy="4351338"/>
          </a:xfrm>
        </p:spPr>
        <p:txBody>
          <a:bodyPr/>
          <a:lstStyle/>
          <a:p>
            <a:pPr marL="0" indent="0">
              <a:buNone/>
            </a:pPr>
            <a:r>
              <a:rPr lang="en-US" dirty="0" smtClean="0"/>
              <a:t>The ancient Egyptians believed the heart was the </a:t>
            </a:r>
            <a:r>
              <a:rPr lang="en-US" dirty="0" err="1" smtClean="0"/>
              <a:t>centre</a:t>
            </a:r>
            <a:r>
              <a:rPr lang="en-US" dirty="0" smtClean="0"/>
              <a:t> of a person’s being and the location of their mind, so next the dead person’s heart was weighed against an image of Maat, the embodiment of order, right and truth. A perfect balance indicated a life well spent; the god Thoth returned the heart to its owner and declared them ‘true of voice’ before they were welcomed to paradise by the god Osiris. If the heart was heavier than Maat, its owner was condemned, their heart eaten by the monstrous Devourer and their existence ended. All copies of the Book of the Dead show a successful outcome. </a:t>
            </a:r>
          </a:p>
          <a:p>
            <a:endParaRPr lang="en-US" dirty="0"/>
          </a:p>
        </p:txBody>
      </p:sp>
      <p:pic>
        <p:nvPicPr>
          <p:cNvPr id="4" name="Picture 3"/>
          <p:cNvPicPr>
            <a:picLocks noChangeAspect="1"/>
          </p:cNvPicPr>
          <p:nvPr/>
        </p:nvPicPr>
        <p:blipFill>
          <a:blip r:embed="rId3"/>
          <a:stretch>
            <a:fillRect/>
          </a:stretch>
        </p:blipFill>
        <p:spPr>
          <a:xfrm>
            <a:off x="3195637" y="4900858"/>
            <a:ext cx="5624513" cy="1771160"/>
          </a:xfrm>
          <a:prstGeom prst="rect">
            <a:avLst/>
          </a:prstGeom>
        </p:spPr>
      </p:pic>
    </p:spTree>
    <p:extLst>
      <p:ext uri="{BB962C8B-B14F-4D97-AF65-F5344CB8AC3E}">
        <p14:creationId xmlns:p14="http://schemas.microsoft.com/office/powerpoint/2010/main" val="41437129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450</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Egyptian Book of the Dead</vt:lpstr>
      <vt:lpstr>What was the Book of the Dead? </vt:lpstr>
      <vt:lpstr>Why did an ancient Egyptian need the Book of the Dead in their tomb? </vt:lpstr>
      <vt:lpstr>What special powers did the spells provide? </vt:lpstr>
      <vt:lpstr>How were Egyptians Judged in the Afterlife? </vt:lpstr>
      <vt:lpstr>How were Egyptians Judged in the Afterlife? </vt:lpstr>
    </vt:vector>
  </TitlesOfParts>
  <Company>Cobb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Egyptian Book of the Dead</dc:title>
  <dc:creator>Stephanie Tatum</dc:creator>
  <cp:lastModifiedBy>Stephanie Tatum</cp:lastModifiedBy>
  <cp:revision>3</cp:revision>
  <dcterms:created xsi:type="dcterms:W3CDTF">2016-08-11T16:06:00Z</dcterms:created>
  <dcterms:modified xsi:type="dcterms:W3CDTF">2016-08-11T16:16:12Z</dcterms:modified>
</cp:coreProperties>
</file>