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30"/>
  </p:notesMasterIdLst>
  <p:sldIdLst>
    <p:sldId id="299" r:id="rId3"/>
    <p:sldId id="275" r:id="rId4"/>
    <p:sldId id="276" r:id="rId5"/>
    <p:sldId id="282" r:id="rId6"/>
    <p:sldId id="283" r:id="rId7"/>
    <p:sldId id="284" r:id="rId8"/>
    <p:sldId id="285" r:id="rId9"/>
    <p:sldId id="269" r:id="rId10"/>
    <p:sldId id="286" r:id="rId11"/>
    <p:sldId id="281" r:id="rId12"/>
    <p:sldId id="287" r:id="rId13"/>
    <p:sldId id="273" r:id="rId14"/>
    <p:sldId id="274" r:id="rId15"/>
    <p:sldId id="288" r:id="rId16"/>
    <p:sldId id="278" r:id="rId17"/>
    <p:sldId id="258" r:id="rId18"/>
    <p:sldId id="261" r:id="rId19"/>
    <p:sldId id="289" r:id="rId20"/>
    <p:sldId id="293" r:id="rId21"/>
    <p:sldId id="294" r:id="rId22"/>
    <p:sldId id="295" r:id="rId23"/>
    <p:sldId id="290" r:id="rId24"/>
    <p:sldId id="291" r:id="rId25"/>
    <p:sldId id="292" r:id="rId26"/>
    <p:sldId id="296" r:id="rId27"/>
    <p:sldId id="297" r:id="rId28"/>
    <p:sldId id="29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984"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4E56B-72A2-48CD-9EF3-740F7EF634A3}" type="datetimeFigureOut">
              <a:rPr lang="en-US" smtClean="0"/>
              <a:t>7/29/2015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8FD4D-33D0-4912-9AAF-855A6921A232}" type="slidenum">
              <a:rPr lang="en-US" smtClean="0"/>
              <a:t>‹#›</a:t>
            </a:fld>
            <a:endParaRPr lang="en-US"/>
          </a:p>
        </p:txBody>
      </p:sp>
    </p:spTree>
    <p:extLst>
      <p:ext uri="{BB962C8B-B14F-4D97-AF65-F5344CB8AC3E}">
        <p14:creationId xmlns:p14="http://schemas.microsoft.com/office/powerpoint/2010/main" val="281943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8FD4D-33D0-4912-9AAF-855A6921A232}" type="slidenum">
              <a:rPr lang="en-US" smtClean="0"/>
              <a:t>5</a:t>
            </a:fld>
            <a:endParaRPr lang="en-US"/>
          </a:p>
        </p:txBody>
      </p:sp>
    </p:spTree>
    <p:extLst>
      <p:ext uri="{BB962C8B-B14F-4D97-AF65-F5344CB8AC3E}">
        <p14:creationId xmlns:p14="http://schemas.microsoft.com/office/powerpoint/2010/main" val="294487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6653A6-3596-E241-B6CA-6EB43F19CB29}"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97731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653A6-3596-E241-B6CA-6EB43F19CB29}"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7046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653A6-3596-E241-B6CA-6EB43F19CB29}"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1776191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693737" y="652464"/>
            <a:ext cx="6130396" cy="854604"/>
          </a:xfrm>
          <a:prstGeom prst="rect">
            <a:avLst/>
          </a:prstGeom>
        </p:spPr>
        <p:txBody>
          <a:bodyPr vert="horz"/>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a:t>
            </a:r>
          </a:p>
        </p:txBody>
      </p:sp>
      <p:sp>
        <p:nvSpPr>
          <p:cNvPr id="5" name="Text Placeholder 3"/>
          <p:cNvSpPr>
            <a:spLocks noGrp="1"/>
          </p:cNvSpPr>
          <p:nvPr>
            <p:ph type="body" sz="quarter" idx="11" hasCustomPrompt="1"/>
          </p:nvPr>
        </p:nvSpPr>
        <p:spPr>
          <a:xfrm>
            <a:off x="693738" y="1506538"/>
            <a:ext cx="6130925" cy="1304925"/>
          </a:xfrm>
          <a:prstGeom prst="rect">
            <a:avLst/>
          </a:prstGeom>
        </p:spPr>
        <p:txBody>
          <a:bodyPr vert="horz"/>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dirty="0" smtClean="0"/>
              <a:t>Click to add subhead</a:t>
            </a:r>
            <a:endParaRPr lang="en-US" dirty="0"/>
          </a:p>
        </p:txBody>
      </p:sp>
    </p:spTree>
    <p:extLst>
      <p:ext uri="{BB962C8B-B14F-4D97-AF65-F5344CB8AC3E}">
        <p14:creationId xmlns:p14="http://schemas.microsoft.com/office/powerpoint/2010/main" val="1742819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6653A6-3596-E241-B6CA-6EB43F19CB29}" type="datetimeFigureOut">
              <a:rPr lang="en-US" smtClean="0"/>
              <a:t>7/29/2015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63736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6653A6-3596-E241-B6CA-6EB43F19CB29}" type="datetimeFigureOut">
              <a:rPr lang="en-US" smtClean="0"/>
              <a:t>7/29/2015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2962193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6653A6-3596-E241-B6CA-6EB43F19CB29}" type="datetimeFigureOut">
              <a:rPr lang="en-US" smtClean="0"/>
              <a:t>7/29/2015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276983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A6653A6-3596-E241-B6CA-6EB43F19CB29}" type="datetimeFigureOut">
              <a:rPr lang="en-US" smtClean="0"/>
              <a:t>7/29/2015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552945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A6653A6-3596-E241-B6CA-6EB43F19CB29}" type="datetimeFigureOut">
              <a:rPr lang="en-US" smtClean="0"/>
              <a:t>7/29/2015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73710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A6653A6-3596-E241-B6CA-6EB43F19CB29}" type="datetimeFigureOut">
              <a:rPr lang="en-US" smtClean="0"/>
              <a:t>7/29/2015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788935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6653A6-3596-E241-B6CA-6EB43F19CB29}" type="datetimeFigureOut">
              <a:rPr lang="en-US" smtClean="0"/>
              <a:t>7/29/2015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231487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653A6-3596-E241-B6CA-6EB43F19CB29}"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637369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A6653A6-3596-E241-B6CA-6EB43F19CB29}" type="datetimeFigureOut">
              <a:rPr lang="en-US" smtClean="0"/>
              <a:t>7/29/2015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262147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6653A6-3596-E241-B6CA-6EB43F19CB29}" type="datetimeFigureOut">
              <a:rPr lang="en-US" smtClean="0"/>
              <a:t>7/29/2015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7046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6653A6-3596-E241-B6CA-6EB43F19CB29}" type="datetimeFigureOut">
              <a:rPr lang="en-US" smtClean="0"/>
              <a:t>7/29/2015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177619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6653A6-3596-E241-B6CA-6EB43F19CB29}"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296219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6653A6-3596-E241-B6CA-6EB43F19CB29}" type="datetimeFigureOut">
              <a:rPr lang="en-US" smtClean="0"/>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27698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6653A6-3596-E241-B6CA-6EB43F19CB29}" type="datetimeFigureOut">
              <a:rPr lang="en-US" smtClean="0"/>
              <a:t>7/29/2015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55294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6653A6-3596-E241-B6CA-6EB43F19CB29}" type="datetimeFigureOut">
              <a:rPr lang="en-US" smtClean="0"/>
              <a:t>7/29/2015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73710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653A6-3596-E241-B6CA-6EB43F19CB29}" type="datetimeFigureOut">
              <a:rPr lang="en-US" smtClean="0"/>
              <a:t>7/29/2015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78893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653A6-3596-E241-B6CA-6EB43F19CB29}" type="datetimeFigureOut">
              <a:rPr lang="en-US" smtClean="0"/>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231487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653A6-3596-E241-B6CA-6EB43F19CB29}" type="datetimeFigureOut">
              <a:rPr lang="en-US" smtClean="0"/>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1E252-2D82-B343-B59C-080DA312E085}" type="slidenum">
              <a:rPr lang="en-US" smtClean="0"/>
              <a:t>‹#›</a:t>
            </a:fld>
            <a:endParaRPr lang="en-US"/>
          </a:p>
        </p:txBody>
      </p:sp>
    </p:spTree>
    <p:extLst>
      <p:ext uri="{BB962C8B-B14F-4D97-AF65-F5344CB8AC3E}">
        <p14:creationId xmlns:p14="http://schemas.microsoft.com/office/powerpoint/2010/main" val="326214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653A6-3596-E241-B6CA-6EB43F19CB29}" type="datetimeFigureOut">
              <a:rPr lang="en-US" smtClean="0"/>
              <a:t>7/29/2015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1E252-2D82-B343-B59C-080DA312E085}" type="slidenum">
              <a:rPr lang="en-US" smtClean="0"/>
              <a:t>‹#›</a:t>
            </a:fld>
            <a:endParaRPr lang="en-US"/>
          </a:p>
        </p:txBody>
      </p:sp>
    </p:spTree>
    <p:extLst>
      <p:ext uri="{BB962C8B-B14F-4D97-AF65-F5344CB8AC3E}">
        <p14:creationId xmlns:p14="http://schemas.microsoft.com/office/powerpoint/2010/main" val="14581427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gradFill flip="none" rotWithShape="1">
              <a:gsLst>
                <a:gs pos="0">
                  <a:srgbClr val="22FF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gradFill flip="none" rotWithShape="1">
              <a:gsLst>
                <a:gs pos="0">
                  <a:srgbClr val="22FF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FFFFFF"/>
                  </a:solidFill>
                </a:rPr>
                <a:t>67%</a:t>
              </a:r>
              <a:endParaRPr lang="en-US" sz="2800">
                <a:solidFill>
                  <a:srgbClr val="FFFFFF"/>
                </a:solidFill>
              </a:endParaRPr>
            </a:p>
          </p:txBody>
        </p:sp>
        <p:sp>
          <p:nvSpPr>
            <p:cNvPr id="11" name="PercentLabel1"/>
            <p:cNvSpPr/>
            <p:nvPr userDrawn="1"/>
          </p:nvSpPr>
          <p:spPr>
            <a:xfrm>
              <a:off x="28575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FFFFFF"/>
                  </a:solidFill>
                </a:rPr>
                <a:t>33%</a:t>
              </a:r>
              <a:endParaRPr lang="en-US" sz="2800">
                <a:solidFill>
                  <a:srgbClr val="FFFFFF"/>
                </a:solidFill>
              </a:endParaRPr>
            </a:p>
          </p:txBody>
        </p:sp>
        <p:sp>
          <p:nvSpPr>
            <p:cNvPr id="14" name="PercentLabel2"/>
            <p:cNvSpPr/>
            <p:nvPr userDrawn="1"/>
          </p:nvSpPr>
          <p:spPr>
            <a:xfrm>
              <a:off x="4445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FFFFFF"/>
                  </a:solidFill>
                </a:rPr>
                <a:t>100%</a:t>
              </a:r>
              <a:endParaRPr lang="en-US" sz="2800">
                <a:solidFill>
                  <a:srgbClr val="FFFFFF"/>
                </a:solidFill>
              </a:endParaRPr>
            </a:p>
          </p:txBody>
        </p:sp>
        <p:sp>
          <p:nvSpPr>
            <p:cNvPr id="17" name="PercentLabel3"/>
            <p:cNvSpPr/>
            <p:nvPr userDrawn="1"/>
          </p:nvSpPr>
          <p:spPr>
            <a:xfrm>
              <a:off x="60325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FFFFFF"/>
                  </a:solidFill>
                </a:rPr>
                <a:t>100%</a:t>
              </a:r>
              <a:endParaRPr lang="en-US" sz="2800">
                <a:solidFill>
                  <a:srgbClr val="FFFFFF"/>
                </a:solidFill>
              </a:endParaRPr>
            </a:p>
          </p:txBody>
        </p:sp>
        <p:sp>
          <p:nvSpPr>
            <p:cNvPr id="20" name="PercentLabel4"/>
            <p:cNvSpPr/>
            <p:nvPr userDrawn="1"/>
          </p:nvSpPr>
          <p:spPr>
            <a:xfrm>
              <a:off x="7620000" y="1270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FFFFFF"/>
                  </a:solidFill>
                </a:rPr>
                <a:t>67%</a:t>
              </a:r>
              <a:endParaRPr lang="en-US" sz="2800">
                <a:solidFill>
                  <a:srgbClr val="FFFFFF"/>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gradFill flip="none" rotWithShape="1">
              <a:gsLst>
                <a:gs pos="0">
                  <a:srgbClr val="FF2222"/>
                </a:gs>
                <a:gs pos="100000">
                  <a:schemeClr val="accent1">
                    <a:tint val="50000"/>
                    <a:shade val="100000"/>
                    <a:satMod val="35000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FFFFFF"/>
                  </a:solidFill>
                </a:rPr>
                <a:t>A*</a:t>
              </a:r>
              <a:endParaRPr lang="en-US" sz="2800">
                <a:solidFill>
                  <a:srgbClr val="FFFFFF"/>
                </a:solidFill>
              </a:endParaRPr>
            </a:p>
          </p:txBody>
        </p:sp>
        <p:sp>
          <p:nvSpPr>
            <p:cNvPr id="13" name="XValueLabel1"/>
            <p:cNvSpPr/>
            <p:nvPr userDrawn="1"/>
          </p:nvSpPr>
          <p:spPr>
            <a:xfrm>
              <a:off x="28575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FFFFFF"/>
                  </a:solidFill>
                </a:rPr>
                <a:t>B*</a:t>
              </a:r>
              <a:endParaRPr lang="en-US" sz="2800">
                <a:solidFill>
                  <a:srgbClr val="FFFFFF"/>
                </a:solidFill>
              </a:endParaRPr>
            </a:p>
          </p:txBody>
        </p:sp>
        <p:sp>
          <p:nvSpPr>
            <p:cNvPr id="16" name="XValueLabel2"/>
            <p:cNvSpPr/>
            <p:nvPr userDrawn="1"/>
          </p:nvSpPr>
          <p:spPr>
            <a:xfrm>
              <a:off x="4445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FFFFFF"/>
                  </a:solidFill>
                </a:rPr>
                <a:t>C</a:t>
              </a:r>
              <a:endParaRPr lang="en-US" sz="2800">
                <a:solidFill>
                  <a:srgbClr val="FFFFFF"/>
                </a:solidFill>
              </a:endParaRPr>
            </a:p>
          </p:txBody>
        </p:sp>
        <p:sp>
          <p:nvSpPr>
            <p:cNvPr id="19" name="XValueLabel3"/>
            <p:cNvSpPr/>
            <p:nvPr userDrawn="1"/>
          </p:nvSpPr>
          <p:spPr>
            <a:xfrm>
              <a:off x="60325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FFFFFF"/>
                  </a:solidFill>
                </a:rPr>
                <a:t>D</a:t>
              </a:r>
              <a:endParaRPr lang="en-US" sz="2800">
                <a:solidFill>
                  <a:srgbClr val="FFFFFF"/>
                </a:solidFill>
              </a:endParaRPr>
            </a:p>
          </p:txBody>
        </p:sp>
        <p:sp>
          <p:nvSpPr>
            <p:cNvPr id="22" name="XValueLabel4"/>
            <p:cNvSpPr/>
            <p:nvPr userDrawn="1"/>
          </p:nvSpPr>
          <p:spPr>
            <a:xfrm>
              <a:off x="7620000" y="5842000"/>
              <a:ext cx="1079500" cy="3175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800" smtClean="0">
                  <a:solidFill>
                    <a:srgbClr val="FFFFFF"/>
                  </a:solidFill>
                </a:rPr>
                <a:t>E</a:t>
              </a:r>
              <a:endParaRPr lang="en-US" sz="2800">
                <a:solidFill>
                  <a:srgbClr val="FFFFFF"/>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FFFFFF"/>
                  </a:solidFill>
                </a:rPr>
                <a:t>0</a:t>
              </a:r>
              <a:endParaRPr lang="en-US" sz="2000">
                <a:solidFill>
                  <a:srgbClr val="FFFFFF"/>
                </a:solidFill>
              </a:endParaRPr>
            </a:p>
          </p:txBody>
        </p:sp>
        <p:sp>
          <p:nvSpPr>
            <p:cNvPr id="28" name="YValueLabel1"/>
            <p:cNvSpPr/>
            <p:nvPr userDrawn="1"/>
          </p:nvSpPr>
          <p:spPr>
            <a:xfrm>
              <a:off x="254000" y="438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FFFFFF"/>
                  </a:solidFill>
                </a:rPr>
                <a:t>1</a:t>
              </a:r>
              <a:endParaRPr lang="en-US" sz="2000">
                <a:solidFill>
                  <a:srgbClr val="FFFFFF"/>
                </a:solidFill>
              </a:endParaRPr>
            </a:p>
          </p:txBody>
        </p:sp>
        <p:sp>
          <p:nvSpPr>
            <p:cNvPr id="30" name="YValueLabel2"/>
            <p:cNvSpPr/>
            <p:nvPr userDrawn="1"/>
          </p:nvSpPr>
          <p:spPr>
            <a:xfrm>
              <a:off x="254000" y="311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FFFFFF"/>
                  </a:solidFill>
                </a:rPr>
                <a:t>2</a:t>
              </a:r>
              <a:endParaRPr lang="en-US" sz="2000">
                <a:solidFill>
                  <a:srgbClr val="FFFFFF"/>
                </a:solidFill>
              </a:endParaRPr>
            </a:p>
          </p:txBody>
        </p:sp>
        <p:sp>
          <p:nvSpPr>
            <p:cNvPr id="32" name="YValueLabel3"/>
            <p:cNvSpPr/>
            <p:nvPr userDrawn="1"/>
          </p:nvSpPr>
          <p:spPr>
            <a:xfrm>
              <a:off x="254000" y="1841500"/>
              <a:ext cx="762000" cy="12700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rgbClr val="FFFFFF"/>
                  </a:solidFill>
                </a:rPr>
                <a:t>3</a:t>
              </a:r>
              <a:endParaRPr lang="en-US" sz="2000">
                <a:solidFill>
                  <a:srgbClr val="FFFFFF"/>
                </a:solidFill>
              </a:endParaRPr>
            </a:p>
          </p:txBody>
        </p:sp>
      </p:grpSp>
    </p:spTree>
    <p:extLst>
      <p:ext uri="{BB962C8B-B14F-4D97-AF65-F5344CB8AC3E}">
        <p14:creationId xmlns:p14="http://schemas.microsoft.com/office/powerpoint/2010/main" val="145814270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Anemoi" TargetMode="External"/><Relationship Id="rId7" Type="http://schemas.openxmlformats.org/officeDocument/2006/relationships/image" Target="../media/image2.png"/><Relationship Id="rId2" Type="http://schemas.openxmlformats.org/officeDocument/2006/relationships/hyperlink" Target="http://en.wikipedia.org/wiki/Tethys_(mythology)"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en.wikipedia.org/wiki/Hora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algn="ctr"/>
            <a:r>
              <a:rPr lang="en-US" sz="5400" dirty="0" smtClean="0">
                <a:solidFill>
                  <a:schemeClr val="tx1"/>
                </a:solidFill>
              </a:rPr>
              <a:t>HUMANITIES</a:t>
            </a:r>
            <a:endParaRPr lang="en-US" sz="5400" dirty="0">
              <a:solidFill>
                <a:schemeClr val="tx1"/>
              </a:solidFill>
            </a:endParaRPr>
          </a:p>
        </p:txBody>
      </p:sp>
      <p:sp>
        <p:nvSpPr>
          <p:cNvPr id="3" name="Text Placeholder 2"/>
          <p:cNvSpPr>
            <a:spLocks noGrp="1"/>
          </p:cNvSpPr>
          <p:nvPr>
            <p:ph type="body" sz="quarter" idx="11"/>
          </p:nvPr>
        </p:nvSpPr>
        <p:spPr>
          <a:xfrm>
            <a:off x="693208" y="2000080"/>
            <a:ext cx="6130925" cy="1078197"/>
          </a:xfrm>
        </p:spPr>
        <p:txBody>
          <a:bodyPr>
            <a:noAutofit/>
          </a:bodyPr>
          <a:lstStyle/>
          <a:p>
            <a:pPr algn="ctr"/>
            <a:r>
              <a:rPr lang="en-US" sz="3200" dirty="0" smtClean="0">
                <a:solidFill>
                  <a:schemeClr val="tx1"/>
                </a:solidFill>
              </a:rPr>
              <a:t>Integrating </a:t>
            </a:r>
          </a:p>
          <a:p>
            <a:pPr algn="ctr"/>
            <a:r>
              <a:rPr lang="en-US" sz="3200" dirty="0" smtClean="0">
                <a:solidFill>
                  <a:schemeClr val="tx1"/>
                </a:solidFill>
              </a:rPr>
              <a:t>AP World History, AP Art History, and Honors World Literature</a:t>
            </a:r>
            <a:endParaRPr lang="en-US" sz="3200" dirty="0">
              <a:solidFill>
                <a:schemeClr val="tx1"/>
              </a:solidFill>
            </a:endParaRPr>
          </a:p>
        </p:txBody>
      </p:sp>
      <p:sp>
        <p:nvSpPr>
          <p:cNvPr id="4" name="TextBox 3"/>
          <p:cNvSpPr txBox="1"/>
          <p:nvPr/>
        </p:nvSpPr>
        <p:spPr>
          <a:xfrm rot="996672">
            <a:off x="-90278" y="5067990"/>
            <a:ext cx="2717688" cy="1323439"/>
          </a:xfrm>
          <a:prstGeom prst="rect">
            <a:avLst/>
          </a:prstGeom>
          <a:noFill/>
        </p:spPr>
        <p:txBody>
          <a:bodyPr wrap="square" rtlCol="0">
            <a:spAutoFit/>
          </a:bodyPr>
          <a:lstStyle/>
          <a:p>
            <a:pPr algn="ctr"/>
            <a:r>
              <a:rPr lang="en-US" sz="4000" dirty="0" smtClean="0"/>
              <a:t>Shannon Herndon</a:t>
            </a:r>
            <a:endParaRPr lang="en-US" sz="4000" dirty="0"/>
          </a:p>
        </p:txBody>
      </p:sp>
      <p:sp>
        <p:nvSpPr>
          <p:cNvPr id="5" name="TextBox 4"/>
          <p:cNvSpPr txBox="1"/>
          <p:nvPr/>
        </p:nvSpPr>
        <p:spPr>
          <a:xfrm rot="19876313">
            <a:off x="2068721" y="5278828"/>
            <a:ext cx="2717688" cy="1323439"/>
          </a:xfrm>
          <a:prstGeom prst="rect">
            <a:avLst/>
          </a:prstGeom>
          <a:noFill/>
        </p:spPr>
        <p:txBody>
          <a:bodyPr wrap="square" rtlCol="0">
            <a:spAutoFit/>
          </a:bodyPr>
          <a:lstStyle/>
          <a:p>
            <a:pPr algn="ctr"/>
            <a:r>
              <a:rPr lang="en-US" sz="4000" dirty="0" smtClean="0"/>
              <a:t>Stephanie</a:t>
            </a:r>
          </a:p>
          <a:p>
            <a:pPr algn="ctr"/>
            <a:r>
              <a:rPr lang="en-US" sz="4000" dirty="0" smtClean="0"/>
              <a:t>Tatum</a:t>
            </a:r>
            <a:endParaRPr lang="en-US" sz="4000" dirty="0"/>
          </a:p>
        </p:txBody>
      </p:sp>
    </p:spTree>
    <p:extLst>
      <p:ext uri="{BB962C8B-B14F-4D97-AF65-F5344CB8AC3E}">
        <p14:creationId xmlns:p14="http://schemas.microsoft.com/office/powerpoint/2010/main" val="3229633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Theogony</a:t>
            </a:r>
            <a:r>
              <a:rPr lang="en-US" dirty="0" smtClean="0"/>
              <a:t> of Hesiod </a:t>
            </a:r>
            <a:br>
              <a:rPr lang="en-US" dirty="0" smtClean="0"/>
            </a:br>
            <a:r>
              <a:rPr lang="en-US" dirty="0" smtClean="0"/>
              <a:t>ca. 700 B.C.</a:t>
            </a:r>
            <a:endParaRPr lang="en-US" dirty="0"/>
          </a:p>
        </p:txBody>
      </p:sp>
      <p:sp>
        <p:nvSpPr>
          <p:cNvPr id="3" name="Content Placeholder 2"/>
          <p:cNvSpPr>
            <a:spLocks noGrp="1"/>
          </p:cNvSpPr>
          <p:nvPr>
            <p:ph idx="1"/>
          </p:nvPr>
        </p:nvSpPr>
        <p:spPr/>
        <p:txBody>
          <a:bodyPr>
            <a:noAutofit/>
          </a:bodyPr>
          <a:lstStyle/>
          <a:p>
            <a:pPr marL="0" indent="0">
              <a:buNone/>
            </a:pPr>
            <a:r>
              <a:rPr lang="en-US" sz="1100" dirty="0"/>
              <a:t>His son reached out from ambush</a:t>
            </a:r>
          </a:p>
          <a:p>
            <a:pPr marL="0" indent="0">
              <a:buNone/>
            </a:pPr>
            <a:r>
              <a:rPr lang="en-US" sz="1100" dirty="0"/>
              <a:t>with his left hand, and in his right he held the sickle,</a:t>
            </a:r>
          </a:p>
          <a:p>
            <a:pPr marL="0" indent="0">
              <a:buNone/>
            </a:pPr>
            <a:r>
              <a:rPr lang="en-US" sz="1100" dirty="0"/>
              <a:t>long and serrated and the genitals of his father </a:t>
            </a:r>
            <a:r>
              <a:rPr lang="en-US" sz="1100" dirty="0" smtClean="0"/>
              <a:t>			180</a:t>
            </a:r>
            <a:endParaRPr lang="en-US" sz="1100" dirty="0"/>
          </a:p>
          <a:p>
            <a:pPr marL="0" indent="0">
              <a:buNone/>
            </a:pPr>
            <a:r>
              <a:rPr lang="en-US" sz="1100" dirty="0"/>
              <a:t>he quickly reaped and threw them behind his back</a:t>
            </a:r>
          </a:p>
          <a:p>
            <a:pPr marL="0" indent="0">
              <a:buNone/>
            </a:pPr>
            <a:r>
              <a:rPr lang="en-US" sz="1100" dirty="0"/>
              <a:t>to be carried away. But they did not flee from his hand fruitlessly.</a:t>
            </a:r>
          </a:p>
          <a:p>
            <a:pPr marL="0" indent="0">
              <a:buNone/>
            </a:pPr>
            <a:r>
              <a:rPr lang="en-US" sz="1100" dirty="0"/>
              <a:t>As many drops of blood spurted forth,</a:t>
            </a:r>
          </a:p>
          <a:p>
            <a:pPr marL="0" indent="0">
              <a:buNone/>
            </a:pPr>
            <a:r>
              <a:rPr lang="en-US" sz="1100" dirty="0"/>
              <a:t>all of them Gaia received. In the revolving years,</a:t>
            </a:r>
          </a:p>
          <a:p>
            <a:pPr marL="0" indent="0">
              <a:buNone/>
            </a:pPr>
            <a:r>
              <a:rPr lang="en-US" sz="1100" dirty="0"/>
              <a:t>she bore the powerful Erinyes, and great Giants, </a:t>
            </a:r>
            <a:r>
              <a:rPr lang="en-US" sz="1100" dirty="0" smtClean="0"/>
              <a:t>		185</a:t>
            </a:r>
            <a:endParaRPr lang="en-US" sz="1100" dirty="0"/>
          </a:p>
          <a:p>
            <a:pPr marL="0" indent="0">
              <a:buNone/>
            </a:pPr>
            <a:r>
              <a:rPr lang="en-US" sz="1100" dirty="0"/>
              <a:t>gleaming in their armor, holding long spears in their hands,</a:t>
            </a:r>
          </a:p>
          <a:p>
            <a:pPr marL="0" indent="0">
              <a:buNone/>
            </a:pPr>
            <a:r>
              <a:rPr lang="en-US" sz="1100" dirty="0"/>
              <a:t>and the nymphs whom they call the Ash Tree Nymphs across</a:t>
            </a:r>
          </a:p>
          <a:p>
            <a:pPr marL="0" indent="0">
              <a:buNone/>
            </a:pPr>
            <a:r>
              <a:rPr lang="en-US" sz="1100" dirty="0"/>
              <a:t>endless Gaia. As soon as Kronos lopped off the genitals</a:t>
            </a:r>
          </a:p>
          <a:p>
            <a:pPr marL="0" indent="0">
              <a:buNone/>
            </a:pPr>
            <a:r>
              <a:rPr lang="en-US" sz="1100" dirty="0"/>
              <a:t>with the sickle, they fell from the mainland into the much-surging sea, so that the sea</a:t>
            </a:r>
          </a:p>
          <a:p>
            <a:pPr marL="0" indent="0">
              <a:buNone/>
            </a:pPr>
            <a:r>
              <a:rPr lang="en-US" sz="1100" dirty="0"/>
              <a:t>carried them for a long time. Around them a </a:t>
            </a:r>
            <a:r>
              <a:rPr lang="en-US" sz="1100" dirty="0" smtClean="0"/>
              <a:t>white	 	190</a:t>
            </a:r>
            <a:endParaRPr lang="en-US" sz="1100" dirty="0"/>
          </a:p>
          <a:p>
            <a:pPr marL="0" indent="0">
              <a:buNone/>
            </a:pPr>
            <a:r>
              <a:rPr lang="en-US" sz="1100" dirty="0"/>
              <a:t>foam from the immortal skin began to arise. In it, a maiden</a:t>
            </a:r>
          </a:p>
          <a:p>
            <a:pPr marL="0" indent="0">
              <a:buNone/>
            </a:pPr>
            <a:r>
              <a:rPr lang="en-US" sz="1100" dirty="0"/>
              <a:t>was nurtured. First, she drew near holy </a:t>
            </a:r>
            <a:r>
              <a:rPr lang="en-US" sz="1100" dirty="0" err="1"/>
              <a:t>Kythera</a:t>
            </a:r>
            <a:r>
              <a:rPr lang="en-US" sz="1100" dirty="0"/>
              <a:t>,</a:t>
            </a:r>
          </a:p>
          <a:p>
            <a:pPr marL="0" indent="0">
              <a:buNone/>
            </a:pPr>
            <a:r>
              <a:rPr lang="en-US" sz="1100" dirty="0"/>
              <a:t>and from there she arrived at </a:t>
            </a:r>
            <a:r>
              <a:rPr lang="en-US" sz="1100" dirty="0" err="1"/>
              <a:t>Kypros</a:t>
            </a:r>
            <a:r>
              <a:rPr lang="en-US" sz="1100" dirty="0"/>
              <a:t> surrounded by water.</a:t>
            </a:r>
          </a:p>
          <a:p>
            <a:pPr marL="0" indent="0">
              <a:buNone/>
            </a:pPr>
            <a:r>
              <a:rPr lang="en-US" sz="1100" dirty="0"/>
              <a:t>From within, a majestic and beautiful goddess stepped, and</a:t>
            </a:r>
          </a:p>
          <a:p>
            <a:pPr marL="0" indent="0">
              <a:buNone/>
            </a:pPr>
            <a:r>
              <a:rPr lang="en-US" sz="1100" dirty="0"/>
              <a:t>all around grass grew beneath her slender feet. Aphrodite </a:t>
            </a:r>
            <a:r>
              <a:rPr lang="en-US" sz="1100" dirty="0" smtClean="0"/>
              <a:t>	195</a:t>
            </a:r>
            <a:endParaRPr lang="en-US" sz="1100" dirty="0"/>
          </a:p>
          <a:p>
            <a:pPr marL="0" indent="0">
              <a:buNone/>
            </a:pPr>
            <a:r>
              <a:rPr lang="en-US" sz="1100" dirty="0"/>
              <a:t>[foam-born goddess and fair-wreathed </a:t>
            </a:r>
            <a:r>
              <a:rPr lang="en-US" sz="1100" dirty="0" err="1"/>
              <a:t>Kythereia</a:t>
            </a:r>
            <a:r>
              <a:rPr lang="en-US" sz="1100" dirty="0"/>
              <a:t>]</a:t>
            </a:r>
          </a:p>
          <a:p>
            <a:pPr marL="0" indent="0">
              <a:buNone/>
            </a:pPr>
            <a:r>
              <a:rPr lang="en-US" sz="1100" dirty="0"/>
              <a:t>gods and men call her because she was nurtured in foam.</a:t>
            </a:r>
          </a:p>
          <a:p>
            <a:pPr marL="0" indent="0">
              <a:buNone/>
            </a:pPr>
            <a:r>
              <a:rPr lang="en-US" sz="1100" dirty="0"/>
              <a:t>But they call her </a:t>
            </a:r>
            <a:r>
              <a:rPr lang="en-US" sz="1100" dirty="0" err="1"/>
              <a:t>Kythereia</a:t>
            </a:r>
            <a:r>
              <a:rPr lang="en-US" sz="1100" dirty="0"/>
              <a:t> because she happened upon </a:t>
            </a:r>
            <a:r>
              <a:rPr lang="en-US" sz="1100" dirty="0" err="1"/>
              <a:t>Kythera</a:t>
            </a:r>
            <a:r>
              <a:rPr lang="en-US" sz="1100" dirty="0"/>
              <a:t>,</a:t>
            </a:r>
          </a:p>
          <a:p>
            <a:pPr marL="0" indent="0">
              <a:buNone/>
            </a:pPr>
            <a:r>
              <a:rPr lang="en-US" sz="1100" dirty="0"/>
              <a:t>and </a:t>
            </a:r>
            <a:r>
              <a:rPr lang="en-US" sz="1100" dirty="0" err="1"/>
              <a:t>Kyprogenes</a:t>
            </a:r>
            <a:r>
              <a:rPr lang="en-US" sz="1100" dirty="0"/>
              <a:t> because she was born in much-surging </a:t>
            </a:r>
            <a:r>
              <a:rPr lang="en-US" sz="1100" dirty="0" err="1"/>
              <a:t>Kypros</a:t>
            </a:r>
            <a:r>
              <a:rPr lang="en-US" sz="1100" dirty="0"/>
              <a:t>,</a:t>
            </a:r>
          </a:p>
          <a:p>
            <a:pPr marL="0" indent="0">
              <a:buNone/>
            </a:pPr>
            <a:r>
              <a:rPr lang="en-US" sz="1100" dirty="0"/>
              <a:t>and </a:t>
            </a:r>
            <a:r>
              <a:rPr lang="en-US" sz="1100" dirty="0" err="1"/>
              <a:t>Philommeides</a:t>
            </a:r>
            <a:r>
              <a:rPr lang="en-US" sz="1100" dirty="0"/>
              <a:t> because she appeared out of genitals. </a:t>
            </a:r>
            <a:r>
              <a:rPr lang="en-US" sz="1100" dirty="0" smtClean="0"/>
              <a:t>	200</a:t>
            </a:r>
            <a:endParaRPr lang="en-US" sz="11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894" y="2195512"/>
            <a:ext cx="2900506" cy="387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422880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Ekphrasis</a:t>
            </a:r>
            <a:endParaRPr lang="en-US" dirty="0"/>
          </a:p>
        </p:txBody>
      </p:sp>
      <p:sp>
        <p:nvSpPr>
          <p:cNvPr id="3" name="Content Placeholder 2"/>
          <p:cNvSpPr>
            <a:spLocks noGrp="1"/>
          </p:cNvSpPr>
          <p:nvPr>
            <p:ph idx="1"/>
          </p:nvPr>
        </p:nvSpPr>
        <p:spPr/>
        <p:txBody>
          <a:bodyPr/>
          <a:lstStyle/>
          <a:p>
            <a:pPr>
              <a:lnSpc>
                <a:spcPct val="90000"/>
              </a:lnSpc>
            </a:pPr>
            <a:r>
              <a:rPr lang="en-US" dirty="0"/>
              <a:t>Lorenzo had </a:t>
            </a:r>
            <a:r>
              <a:rPr lang="en-US" dirty="0" smtClean="0"/>
              <a:t>the story of Venus’ birth set </a:t>
            </a:r>
            <a:r>
              <a:rPr lang="en-US" dirty="0"/>
              <a:t>to verse by one of his favorite humanist poets, Angelo </a:t>
            </a:r>
            <a:r>
              <a:rPr lang="en-US" dirty="0" err="1"/>
              <a:t>Poliziano</a:t>
            </a:r>
            <a:r>
              <a:rPr lang="en-US" dirty="0"/>
              <a:t>.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685" y="2970934"/>
            <a:ext cx="3065751" cy="321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395585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Poliziano’s</a:t>
            </a:r>
            <a:r>
              <a:rPr lang="en-US" dirty="0" smtClean="0"/>
              <a:t> </a:t>
            </a:r>
            <a:r>
              <a:rPr lang="en-US" dirty="0" err="1" smtClean="0"/>
              <a:t>Giostra</a:t>
            </a:r>
            <a:r>
              <a:rPr lang="en-US" dirty="0" smtClean="0"/>
              <a:t/>
            </a:r>
            <a:br>
              <a:rPr lang="en-US" dirty="0" smtClean="0"/>
            </a:br>
            <a:r>
              <a:rPr lang="en-US" dirty="0" smtClean="0"/>
              <a:t>ca. </a:t>
            </a:r>
            <a:r>
              <a:rPr lang="en-US" dirty="0"/>
              <a:t>1475-8</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XCIX 99</a:t>
            </a:r>
          </a:p>
          <a:p>
            <a:pPr marL="0" indent="0">
              <a:buNone/>
            </a:pPr>
            <a:r>
              <a:rPr lang="en-US" dirty="0"/>
              <a:t>In the stormy Aegean, the genital member is</a:t>
            </a:r>
            <a:br>
              <a:rPr lang="en-US" dirty="0"/>
            </a:br>
            <a:r>
              <a:rPr lang="en-US" dirty="0"/>
              <a:t>seen to be received in the lap of </a:t>
            </a:r>
            <a:r>
              <a:rPr lang="en-US" dirty="0">
                <a:hlinkClick r:id="rId2"/>
              </a:rPr>
              <a:t>Tethys</a:t>
            </a:r>
            <a:r>
              <a:rPr lang="en-US" dirty="0"/>
              <a:t>, to drift</a:t>
            </a:r>
            <a:br>
              <a:rPr lang="en-US" dirty="0"/>
            </a:br>
            <a:r>
              <a:rPr lang="en-US" dirty="0"/>
              <a:t>across the waves, wrapped in white foam, be-</a:t>
            </a:r>
            <a:br>
              <a:rPr lang="en-US" dirty="0"/>
            </a:br>
            <a:r>
              <a:rPr lang="en-US" dirty="0" err="1"/>
              <a:t>neath</a:t>
            </a:r>
            <a:r>
              <a:rPr lang="en-US" dirty="0"/>
              <a:t> the various turnings of the planets; and</a:t>
            </a:r>
            <a:br>
              <a:rPr lang="en-US" dirty="0"/>
            </a:br>
            <a:r>
              <a:rPr lang="en-US" dirty="0"/>
              <a:t>within, both with lovely and happy gestures, a</a:t>
            </a:r>
            <a:br>
              <a:rPr lang="en-US" dirty="0"/>
            </a:br>
            <a:r>
              <a:rPr lang="en-US" dirty="0"/>
              <a:t>young woman with nonhuman countenance, is</a:t>
            </a:r>
            <a:br>
              <a:rPr lang="en-US" dirty="0"/>
            </a:br>
            <a:r>
              <a:rPr lang="en-US" dirty="0"/>
              <a:t>carried on a conch shell, wafted to shore by</a:t>
            </a:r>
            <a:br>
              <a:rPr lang="en-US" dirty="0"/>
            </a:br>
            <a:r>
              <a:rPr lang="en-US" dirty="0"/>
              <a:t>playful </a:t>
            </a:r>
            <a:r>
              <a:rPr lang="en-US" dirty="0">
                <a:hlinkClick r:id="rId3"/>
              </a:rPr>
              <a:t>zephyrs</a:t>
            </a:r>
            <a:r>
              <a:rPr lang="en-US" dirty="0"/>
              <a:t>; and it seems that heaven re-</a:t>
            </a:r>
            <a:br>
              <a:rPr lang="en-US" dirty="0"/>
            </a:br>
            <a:r>
              <a:rPr lang="en-US" dirty="0" err="1"/>
              <a:t>joices</a:t>
            </a:r>
            <a:r>
              <a:rPr lang="en-US" dirty="0"/>
              <a:t> in her birth.</a:t>
            </a:r>
          </a:p>
          <a:p>
            <a:pPr marL="0" indent="0">
              <a:buNone/>
            </a:pPr>
            <a:r>
              <a:rPr lang="en-US" dirty="0"/>
              <a:t/>
            </a:r>
            <a:br>
              <a:rPr lang="en-US" dirty="0"/>
            </a:br>
            <a:r>
              <a:rPr lang="en-US" dirty="0"/>
              <a:t>C 100</a:t>
            </a:r>
            <a:br>
              <a:rPr lang="en-US" dirty="0"/>
            </a:br>
            <a:r>
              <a:rPr lang="en-US" dirty="0"/>
              <a:t>You would call the foam real, the sea real, real</a:t>
            </a:r>
            <a:br>
              <a:rPr lang="en-US" dirty="0"/>
            </a:br>
            <a:r>
              <a:rPr lang="en-US" dirty="0"/>
              <a:t>the conch shell and real the blowing wind; you</a:t>
            </a:r>
            <a:br>
              <a:rPr lang="en-US" dirty="0"/>
            </a:br>
            <a:r>
              <a:rPr lang="en-US" dirty="0"/>
              <a:t>would see the lightning in the goddess's eyes,</a:t>
            </a:r>
            <a:br>
              <a:rPr lang="en-US" dirty="0"/>
            </a:br>
            <a:r>
              <a:rPr lang="en-US" dirty="0"/>
              <a:t>the sky and the elements laughing about her; the</a:t>
            </a:r>
            <a:br>
              <a:rPr lang="en-US" dirty="0"/>
            </a:br>
            <a:r>
              <a:rPr lang="en-US" dirty="0">
                <a:hlinkClick r:id="rId4"/>
              </a:rPr>
              <a:t>Hours</a:t>
            </a:r>
            <a:r>
              <a:rPr lang="en-US" dirty="0"/>
              <a:t> treading the beach in white garments, the</a:t>
            </a:r>
            <a:br>
              <a:rPr lang="en-US" dirty="0"/>
            </a:br>
            <a:r>
              <a:rPr lang="en-US" dirty="0"/>
              <a:t>breeze curling their loosened and flowing hair;</a:t>
            </a:r>
            <a:br>
              <a:rPr lang="en-US" dirty="0"/>
            </a:br>
            <a:r>
              <a:rPr lang="en-US" dirty="0"/>
              <a:t>their faces not one, not different, as befits sisters.</a:t>
            </a:r>
          </a:p>
          <a:p>
            <a:endParaRPr lang="en-US" dirty="0"/>
          </a:p>
        </p:txBody>
      </p:sp>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805" b="-1"/>
          <a:stretch/>
        </p:blipFill>
        <p:spPr bwMode="auto">
          <a:xfrm>
            <a:off x="5914159" y="1320800"/>
            <a:ext cx="2247900" cy="248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2096" y="3982749"/>
            <a:ext cx="16478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7"/>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2529296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pPr marL="0" indent="0">
              <a:buNone/>
            </a:pPr>
            <a:r>
              <a:rPr lang="en-US" sz="1800" dirty="0"/>
              <a:t>CI 101</a:t>
            </a:r>
            <a:br>
              <a:rPr lang="en-US" sz="1800" dirty="0"/>
            </a:br>
            <a:r>
              <a:rPr lang="en-US" sz="1800" dirty="0"/>
              <a:t>You could swear that the </a:t>
            </a:r>
            <a:r>
              <a:rPr lang="en-US" sz="1800" dirty="0">
                <a:solidFill>
                  <a:schemeClr val="bg2"/>
                </a:solidFill>
              </a:rPr>
              <a:t>goddess</a:t>
            </a:r>
            <a:r>
              <a:rPr lang="en-US" sz="1800" dirty="0"/>
              <a:t> had emerged</a:t>
            </a:r>
            <a:br>
              <a:rPr lang="en-US" sz="1800" dirty="0"/>
            </a:br>
            <a:r>
              <a:rPr lang="en-US" sz="1800" dirty="0"/>
              <a:t>from the waves, pressing her hair with her right</a:t>
            </a:r>
            <a:br>
              <a:rPr lang="en-US" sz="1800" dirty="0"/>
            </a:br>
            <a:r>
              <a:rPr lang="en-US" sz="1800" dirty="0"/>
              <a:t>hand, covering with the other her sweet mound</a:t>
            </a:r>
            <a:br>
              <a:rPr lang="en-US" sz="1800" dirty="0"/>
            </a:br>
            <a:r>
              <a:rPr lang="en-US" sz="1800" dirty="0"/>
              <a:t>of flesh; and where the strand was imprinted by</a:t>
            </a:r>
            <a:br>
              <a:rPr lang="en-US" sz="1800" dirty="0"/>
            </a:br>
            <a:r>
              <a:rPr lang="en-US" sz="1800" dirty="0"/>
              <a:t>her sacred and divine step, it had clothed itself</a:t>
            </a:r>
            <a:br>
              <a:rPr lang="en-US" sz="1800" dirty="0"/>
            </a:br>
            <a:r>
              <a:rPr lang="en-US" sz="1800" dirty="0"/>
              <a:t>in flowers and grass; then with happy, more than</a:t>
            </a:r>
            <a:br>
              <a:rPr lang="en-US" sz="1800" dirty="0"/>
            </a:br>
            <a:r>
              <a:rPr lang="en-US" sz="1800" dirty="0"/>
              <a:t>mortal features, she was received in the bosom</a:t>
            </a:r>
            <a:br>
              <a:rPr lang="en-US" sz="1800" dirty="0"/>
            </a:br>
            <a:r>
              <a:rPr lang="en-US" sz="1800" dirty="0"/>
              <a:t>of the three nymphs and cloaked in a starry gar-</a:t>
            </a:r>
            <a:br>
              <a:rPr lang="en-US" sz="1800" dirty="0"/>
            </a:br>
            <a:r>
              <a:rPr lang="en-US" sz="1800" dirty="0" err="1"/>
              <a:t>ment</a:t>
            </a:r>
            <a:r>
              <a:rPr lang="en-US" sz="1800" dirty="0"/>
              <a:t>.</a:t>
            </a:r>
          </a:p>
          <a:p>
            <a:pPr marL="0" indent="0">
              <a:buNone/>
            </a:pPr>
            <a:r>
              <a:rPr lang="en-US" sz="1800" dirty="0"/>
              <a:t/>
            </a:r>
            <a:br>
              <a:rPr lang="en-US" sz="1800" dirty="0"/>
            </a:br>
            <a:r>
              <a:rPr lang="en-US" sz="1800" dirty="0"/>
              <a:t>CII 102</a:t>
            </a:r>
            <a:br>
              <a:rPr lang="en-US" sz="1800" dirty="0"/>
            </a:br>
            <a:r>
              <a:rPr lang="en-US" sz="1800" dirty="0"/>
              <a:t>With both hands one </a:t>
            </a:r>
            <a:r>
              <a:rPr lang="en-US" sz="1800" dirty="0">
                <a:solidFill>
                  <a:schemeClr val="bg2"/>
                </a:solidFill>
              </a:rPr>
              <a:t>nymph</a:t>
            </a:r>
            <a:r>
              <a:rPr lang="en-US" sz="1800" dirty="0"/>
              <a:t> holds above the</a:t>
            </a:r>
            <a:br>
              <a:rPr lang="en-US" sz="1800" dirty="0"/>
            </a:br>
            <a:r>
              <a:rPr lang="en-US" sz="1800" dirty="0"/>
              <a:t>spray-wet tresses a garland, burning with gold</a:t>
            </a:r>
            <a:br>
              <a:rPr lang="en-US" sz="1800" dirty="0"/>
            </a:br>
            <a:r>
              <a:rPr lang="en-US" sz="1800" dirty="0"/>
              <a:t>and oriental gems, another adjusts pearls in her</a:t>
            </a:r>
            <a:br>
              <a:rPr lang="en-US" sz="1800" dirty="0"/>
            </a:br>
            <a:r>
              <a:rPr lang="en-US" sz="1800" dirty="0"/>
              <a:t>ears; the third, intent upon those beautiful</a:t>
            </a:r>
            <a:br>
              <a:rPr lang="en-US" sz="1800" dirty="0"/>
            </a:br>
            <a:r>
              <a:rPr lang="en-US" sz="1800" dirty="0"/>
              <a:t>breasts and white shoulders, appears to strew</a:t>
            </a:r>
            <a:br>
              <a:rPr lang="en-US" sz="1800" dirty="0"/>
            </a:br>
            <a:r>
              <a:rPr lang="en-US" sz="1800" dirty="0"/>
              <a:t>round them the rich necklaces with which they</a:t>
            </a:r>
            <a:br>
              <a:rPr lang="en-US" sz="1800" dirty="0"/>
            </a:br>
            <a:r>
              <a:rPr lang="en-US" sz="1800" dirty="0"/>
              <a:t>three girded their own necks when they used to</a:t>
            </a:r>
            <a:br>
              <a:rPr lang="en-US" sz="1800" dirty="0"/>
            </a:br>
            <a:r>
              <a:rPr lang="en-US" sz="1800" dirty="0"/>
              <a:t>dance in a ring in heaven.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792" y="762001"/>
            <a:ext cx="1437772" cy="324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371" y="4294331"/>
            <a:ext cx="143827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3134328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Ekphrasis</a:t>
            </a:r>
            <a:endParaRPr lang="en-US" dirty="0"/>
          </a:p>
        </p:txBody>
      </p:sp>
      <p:sp>
        <p:nvSpPr>
          <p:cNvPr id="3" name="Content Placeholder 2"/>
          <p:cNvSpPr>
            <a:spLocks noGrp="1"/>
          </p:cNvSpPr>
          <p:nvPr>
            <p:ph idx="1"/>
          </p:nvPr>
        </p:nvSpPr>
        <p:spPr/>
        <p:txBody>
          <a:bodyPr/>
          <a:lstStyle/>
          <a:p>
            <a:r>
              <a:rPr lang="en-US" dirty="0" err="1" smtClean="0"/>
              <a:t>Poliziano’s</a:t>
            </a:r>
            <a:r>
              <a:rPr lang="en-US" dirty="0" smtClean="0"/>
              <a:t> poem </a:t>
            </a:r>
            <a:r>
              <a:rPr lang="en-US" dirty="0"/>
              <a:t>filtered through to painter </a:t>
            </a:r>
            <a:r>
              <a:rPr lang="en-US" dirty="0" err="1"/>
              <a:t>Sandro</a:t>
            </a:r>
            <a:r>
              <a:rPr lang="en-US" dirty="0"/>
              <a:t> Botticelli who scrupulously followed the text in order to create a painting.</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481" y="3270826"/>
            <a:ext cx="3280064" cy="328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149620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7778" r="7778"/>
          <a:stretch>
            <a:fillRect/>
          </a:stretch>
        </p:blipFill>
        <p:spPr bwMode="auto">
          <a:xfrm>
            <a:off x="685800" y="990600"/>
            <a:ext cx="7802880" cy="585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0" y="-152400"/>
            <a:ext cx="91440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4000" dirty="0" smtClean="0">
                <a:effectLst>
                  <a:outerShdw blurRad="38100" dist="38100" dir="2700000" algn="tl">
                    <a:srgbClr val="000000">
                      <a:alpha val="43137"/>
                    </a:srgbClr>
                  </a:outerShdw>
                </a:effectLst>
              </a:rPr>
              <a:t>Sandro Botticelli ~ </a:t>
            </a:r>
            <a:r>
              <a:rPr lang="en-US" sz="4000" i="1" dirty="0" smtClean="0">
                <a:effectLst>
                  <a:outerShdw blurRad="38100" dist="38100" dir="2700000" algn="tl">
                    <a:srgbClr val="000000">
                      <a:alpha val="43137"/>
                    </a:srgbClr>
                  </a:outerShdw>
                </a:effectLst>
              </a:rPr>
              <a:t>Birth of Venus</a:t>
            </a:r>
            <a:br>
              <a:rPr lang="en-US" sz="4000" i="1" dirty="0" smtClean="0">
                <a:effectLst>
                  <a:outerShdw blurRad="38100" dist="38100" dir="2700000" algn="tl">
                    <a:srgbClr val="000000">
                      <a:alpha val="43137"/>
                    </a:srgbClr>
                  </a:outerShdw>
                </a:effectLst>
              </a:rPr>
            </a:br>
            <a:r>
              <a:rPr lang="en-US" sz="2400" i="1" dirty="0" smtClean="0">
                <a:effectLst>
                  <a:outerShdw blurRad="38100" dist="38100" dir="2700000" algn="tl">
                    <a:srgbClr val="000000">
                      <a:alpha val="43137"/>
                    </a:srgbClr>
                  </a:outerShdw>
                </a:effectLst>
              </a:rPr>
              <a:t> </a:t>
            </a:r>
            <a:r>
              <a:rPr lang="en-US" sz="1600" i="1" dirty="0" smtClean="0">
                <a:effectLst>
                  <a:outerShdw blurRad="38100" dist="38100" dir="2700000" algn="tl">
                    <a:srgbClr val="000000">
                      <a:alpha val="43137"/>
                    </a:srgbClr>
                  </a:outerShdw>
                </a:effectLst>
              </a:rPr>
              <a:t>Alessandro di Mariano Filipepi (born 1445, Florence - died May 17, 1510, Florence)</a:t>
            </a:r>
          </a:p>
        </p:txBody>
      </p:sp>
      <p:sp>
        <p:nvSpPr>
          <p:cNvPr id="4" name="Text Placeholder 3"/>
          <p:cNvSpPr>
            <a:spLocks noGrp="1"/>
          </p:cNvSpPr>
          <p:nvPr>
            <p:ph type="body" sz="half" idx="2"/>
          </p:nvPr>
        </p:nvSpPr>
        <p:spPr>
          <a:xfrm>
            <a:off x="6096000" y="6533198"/>
            <a:ext cx="2209800" cy="401002"/>
          </a:xfrm>
        </p:spPr>
        <p:txBody>
          <a:bodyPr/>
          <a:lstStyle/>
          <a:p>
            <a:pPr algn="ctr"/>
            <a:r>
              <a:rPr lang="en-US" dirty="0" smtClean="0"/>
              <a:t>Uffizi Gallery, Florence Italy</a:t>
            </a:r>
            <a:endParaRPr lang="en-US" dirty="0"/>
          </a:p>
        </p:txBody>
      </p:sp>
    </p:spTree>
    <p:extLst>
      <p:ext uri="{BB962C8B-B14F-4D97-AF65-F5344CB8AC3E}">
        <p14:creationId xmlns:p14="http://schemas.microsoft.com/office/powerpoint/2010/main" val="149597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vivspr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5 at 8.32.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 y="1452125"/>
            <a:ext cx="7758545" cy="5178528"/>
          </a:xfrm>
          <a:prstGeom prst="rect">
            <a:avLst/>
          </a:prstGeom>
        </p:spPr>
      </p:pic>
      <p:sp>
        <p:nvSpPr>
          <p:cNvPr id="4" name="Title 3"/>
          <p:cNvSpPr>
            <a:spLocks noGrp="1"/>
          </p:cNvSpPr>
          <p:nvPr>
            <p:ph type="title"/>
          </p:nvPr>
        </p:nvSpPr>
        <p:spPr/>
        <p:txBody>
          <a:bodyPr/>
          <a:lstStyle/>
          <a:p>
            <a:r>
              <a:rPr lang="en-US" dirty="0" err="1" smtClean="0"/>
              <a:t>Ekphrasis</a:t>
            </a:r>
            <a:endParaRPr lang="en-US" dirty="0"/>
          </a:p>
        </p:txBody>
      </p:sp>
    </p:spTree>
    <p:extLst>
      <p:ext uri="{BB962C8B-B14F-4D97-AF65-F5344CB8AC3E}">
        <p14:creationId xmlns:p14="http://schemas.microsoft.com/office/powerpoint/2010/main" val="3887400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5 at 8.32.16 AM.png"/>
          <p:cNvPicPr>
            <a:picLocks noChangeAspect="1"/>
          </p:cNvPicPr>
          <p:nvPr/>
        </p:nvPicPr>
        <p:blipFill rotWithShape="1">
          <a:blip r:embed="rId2">
            <a:extLst>
              <a:ext uri="{28A0092B-C50C-407E-A947-70E740481C1C}">
                <a14:useLocalDpi xmlns:a14="http://schemas.microsoft.com/office/drawing/2010/main" val="0"/>
              </a:ext>
            </a:extLst>
          </a:blip>
          <a:srcRect l="10808" t="16814" r="10610" b="17015"/>
          <a:stretch/>
        </p:blipFill>
        <p:spPr>
          <a:xfrm>
            <a:off x="988291" y="1145309"/>
            <a:ext cx="7185446" cy="4507346"/>
          </a:xfrm>
          <a:prstGeom prst="rect">
            <a:avLst/>
          </a:prstGeom>
        </p:spPr>
      </p:pic>
      <p:pic>
        <p:nvPicPr>
          <p:cNvPr id="3" name="Picture 2"/>
          <p:cNvPicPr>
            <a:picLocks noChangeAspect="1"/>
          </p:cNvPicPr>
          <p:nvPr/>
        </p:nvPicPr>
        <p:blipFill>
          <a:blip r:embed="rId3"/>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1164722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dirty="0" smtClean="0"/>
              <a:t>Give “</a:t>
            </a:r>
            <a:r>
              <a:rPr lang="en-US" dirty="0" smtClean="0">
                <a:solidFill>
                  <a:srgbClr val="FFFF00"/>
                </a:solidFill>
              </a:rPr>
              <a:t>VOICE</a:t>
            </a:r>
            <a:r>
              <a:rPr lang="en-US" dirty="0" smtClean="0"/>
              <a:t>” to a piece of art, history, or literature—YOU decide.</a:t>
            </a:r>
          </a:p>
          <a:p>
            <a:endParaRPr lang="en-US" dirty="0"/>
          </a:p>
          <a:p>
            <a:r>
              <a:rPr lang="en-US" dirty="0" smtClean="0"/>
              <a:t>Choose an inspiration and create an </a:t>
            </a:r>
            <a:r>
              <a:rPr lang="en-US" dirty="0" smtClean="0">
                <a:solidFill>
                  <a:srgbClr val="C00000"/>
                </a:solidFill>
              </a:rPr>
              <a:t>EKPHRASIS</a:t>
            </a:r>
            <a:r>
              <a:rPr lang="en-US" dirty="0" smtClean="0"/>
              <a:t> </a:t>
            </a:r>
            <a:r>
              <a:rPr lang="en-US" dirty="0"/>
              <a:t>of your </a:t>
            </a:r>
            <a:r>
              <a:rPr lang="en-US" dirty="0" smtClean="0"/>
              <a:t>own</a:t>
            </a:r>
            <a:r>
              <a:rPr lang="en-US" dirty="0"/>
              <a:t>:</a:t>
            </a:r>
            <a:endParaRPr lang="en-US" dirty="0" smtClean="0"/>
          </a:p>
          <a:p>
            <a:pPr lvl="1"/>
            <a:r>
              <a:rPr lang="en-US" dirty="0" smtClean="0"/>
              <a:t>Historical article &gt; poem or drawing</a:t>
            </a:r>
          </a:p>
          <a:p>
            <a:pPr lvl="1"/>
            <a:r>
              <a:rPr lang="en-US" dirty="0" smtClean="0"/>
              <a:t>Artistic piece &gt; history or story</a:t>
            </a:r>
          </a:p>
          <a:p>
            <a:pPr lvl="1"/>
            <a:r>
              <a:rPr lang="en-US" dirty="0" smtClean="0"/>
              <a:t>Literary text &gt; drawing or history</a:t>
            </a:r>
            <a:endParaRPr lang="en-US" dirty="0"/>
          </a:p>
        </p:txBody>
      </p:sp>
      <p:pic>
        <p:nvPicPr>
          <p:cNvPr id="4" name="Picture 3"/>
          <p:cNvPicPr>
            <a:picLocks noChangeAspect="1"/>
          </p:cNvPicPr>
          <p:nvPr/>
        </p:nvPicPr>
        <p:blipFill>
          <a:blip r:embed="rId2"/>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138192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FFFF00"/>
                </a:solidFill>
              </a:rPr>
              <a:t>Willow Poem</a:t>
            </a:r>
            <a:r>
              <a:rPr lang="en-US" dirty="0" smtClean="0">
                <a:solidFill>
                  <a:srgbClr val="FFFF00"/>
                </a:solidFill>
              </a:rPr>
              <a:t/>
            </a:r>
            <a:br>
              <a:rPr lang="en-US" dirty="0" smtClean="0">
                <a:solidFill>
                  <a:srgbClr val="FFFF00"/>
                </a:solidFill>
              </a:rPr>
            </a:br>
            <a:r>
              <a:rPr lang="en-US" dirty="0" smtClean="0">
                <a:solidFill>
                  <a:srgbClr val="FFFF00"/>
                </a:solidFill>
              </a:rPr>
              <a:t>by William Carlos Williams</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It </a:t>
            </a:r>
            <a:r>
              <a:rPr lang="en-US" dirty="0"/>
              <a:t>is a willow when summer is over,</a:t>
            </a:r>
            <a:br>
              <a:rPr lang="en-US" dirty="0"/>
            </a:br>
            <a:r>
              <a:rPr lang="en-US" dirty="0"/>
              <a:t>a willow by the river</a:t>
            </a:r>
            <a:br>
              <a:rPr lang="en-US" dirty="0"/>
            </a:br>
            <a:r>
              <a:rPr lang="en-US" dirty="0"/>
              <a:t>from which no leaf has fallen nor</a:t>
            </a:r>
            <a:br>
              <a:rPr lang="en-US" dirty="0"/>
            </a:br>
            <a:r>
              <a:rPr lang="en-US" dirty="0"/>
              <a:t>bitten by the sun</a:t>
            </a:r>
            <a:br>
              <a:rPr lang="en-US" dirty="0"/>
            </a:br>
            <a:r>
              <a:rPr lang="en-US" dirty="0"/>
              <a:t>turned orange or crimson.</a:t>
            </a:r>
            <a:br>
              <a:rPr lang="en-US" dirty="0"/>
            </a:br>
            <a:r>
              <a:rPr lang="en-US" dirty="0"/>
              <a:t>The leaves cling and grow paler,</a:t>
            </a:r>
            <a:br>
              <a:rPr lang="en-US" dirty="0"/>
            </a:br>
            <a:r>
              <a:rPr lang="en-US" dirty="0"/>
              <a:t>swing and grow paler</a:t>
            </a:r>
            <a:br>
              <a:rPr lang="en-US" dirty="0"/>
            </a:br>
            <a:r>
              <a:rPr lang="en-US" dirty="0"/>
              <a:t>over the swirling waters of the river</a:t>
            </a:r>
            <a:br>
              <a:rPr lang="en-US" dirty="0"/>
            </a:br>
            <a:r>
              <a:rPr lang="en-US" dirty="0"/>
              <a:t>as if loath to let go,</a:t>
            </a:r>
            <a:br>
              <a:rPr lang="en-US" dirty="0"/>
            </a:br>
            <a:r>
              <a:rPr lang="en-US" dirty="0"/>
              <a:t>they are so cool, so drunk with</a:t>
            </a:r>
            <a:br>
              <a:rPr lang="en-US" dirty="0"/>
            </a:br>
            <a:r>
              <a:rPr lang="en-US" dirty="0"/>
              <a:t>the swirl of the wind and of the river—</a:t>
            </a:r>
            <a:br>
              <a:rPr lang="en-US" dirty="0"/>
            </a:br>
            <a:r>
              <a:rPr lang="en-US" dirty="0"/>
              <a:t>oblivious to winter,</a:t>
            </a:r>
            <a:br>
              <a:rPr lang="en-US" dirty="0"/>
            </a:br>
            <a:r>
              <a:rPr lang="en-US" dirty="0"/>
              <a:t>the last to let go and fall</a:t>
            </a:r>
            <a:br>
              <a:rPr lang="en-US" dirty="0"/>
            </a:br>
            <a:r>
              <a:rPr lang="en-US" dirty="0"/>
              <a:t>into the water and on the ground.</a:t>
            </a:r>
          </a:p>
          <a:p>
            <a:endParaRPr lang="en-US" dirty="0"/>
          </a:p>
        </p:txBody>
      </p:sp>
      <p:pic>
        <p:nvPicPr>
          <p:cNvPr id="4" name="Picture 3"/>
          <p:cNvPicPr>
            <a:picLocks noChangeAspect="1"/>
          </p:cNvPicPr>
          <p:nvPr/>
        </p:nvPicPr>
        <p:blipFill>
          <a:blip r:embed="rId2"/>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91484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1552500"/>
            <a:ext cx="8839200" cy="5305499"/>
          </a:xfrm>
          <a:prstGeom prst="rect">
            <a:avLst/>
          </a:prstGeom>
        </p:spPr>
        <p:txBody>
          <a:bodyPr/>
          <a:lstStyle/>
          <a:p>
            <a:pPr algn="just"/>
            <a:endParaRPr lang="en-US" sz="2400" dirty="0" smtClean="0"/>
          </a:p>
          <a:p>
            <a:pPr marL="0" indent="0" algn="just">
              <a:buNone/>
            </a:pPr>
            <a:r>
              <a:rPr lang="en-US" sz="2400" dirty="0" smtClean="0"/>
              <a:t>Renaissance </a:t>
            </a:r>
            <a:r>
              <a:rPr lang="en-US" sz="2400" dirty="0"/>
              <a:t>movement based on the literature and ideas of Ancient Greece and Rome, such as the worth of each individual.  Renaissance scholars refer to humanism as the “</a:t>
            </a:r>
            <a:r>
              <a:rPr lang="en-US" sz="2400" b="1" i="1" dirty="0">
                <a:solidFill>
                  <a:srgbClr val="C00000"/>
                </a:solidFill>
                <a:effectLst>
                  <a:outerShdw blurRad="38100" dist="38100" dir="2700000" algn="tl">
                    <a:srgbClr val="000000">
                      <a:alpha val="43137"/>
                    </a:srgbClr>
                  </a:outerShdw>
                </a:effectLst>
              </a:rPr>
              <a:t>Spirit of the </a:t>
            </a:r>
            <a:r>
              <a:rPr lang="en-US" sz="2400" b="1" i="1" dirty="0" smtClean="0">
                <a:solidFill>
                  <a:srgbClr val="C00000"/>
                </a:solidFill>
                <a:effectLst>
                  <a:outerShdw blurRad="38100" dist="38100" dir="2700000" algn="tl">
                    <a:srgbClr val="000000">
                      <a:alpha val="43137"/>
                    </a:srgbClr>
                  </a:outerShdw>
                </a:effectLst>
              </a:rPr>
              <a:t>Age</a:t>
            </a:r>
            <a:r>
              <a:rPr lang="en-US" sz="2400" b="1" i="1" dirty="0" smtClean="0">
                <a:effectLst>
                  <a:outerShdw blurRad="38100" dist="38100" dir="2700000" algn="tl">
                    <a:srgbClr val="000000">
                      <a:alpha val="43137"/>
                    </a:srgbClr>
                  </a:outerShdw>
                </a:effectLst>
              </a:rPr>
              <a:t>.</a:t>
            </a:r>
            <a:r>
              <a:rPr lang="en-US" sz="2400" dirty="0" smtClean="0"/>
              <a:t>” </a:t>
            </a:r>
          </a:p>
          <a:p>
            <a:pPr marL="0" indent="0" algn="just">
              <a:buNone/>
            </a:pPr>
            <a:r>
              <a:rPr lang="en-US" sz="2400" dirty="0" smtClean="0"/>
              <a:t>Historians </a:t>
            </a:r>
            <a:r>
              <a:rPr lang="en-US" sz="2400" dirty="0"/>
              <a:t>define Renaissance Humanism in several ways</a:t>
            </a:r>
            <a:r>
              <a:rPr lang="en-US" sz="2400" dirty="0" smtClean="0"/>
              <a:t>:</a:t>
            </a:r>
          </a:p>
          <a:p>
            <a:pPr algn="just"/>
            <a:endParaRPr lang="en-US" sz="1100" dirty="0" smtClean="0"/>
          </a:p>
          <a:p>
            <a:pPr algn="just"/>
            <a:r>
              <a:rPr lang="en-US" sz="2400" dirty="0" smtClean="0"/>
              <a:t>	Early </a:t>
            </a:r>
            <a:r>
              <a:rPr lang="en-US" sz="2400" dirty="0"/>
              <a:t>H</a:t>
            </a:r>
            <a:r>
              <a:rPr lang="en-US" sz="2400" dirty="0" smtClean="0"/>
              <a:t>umanists </a:t>
            </a:r>
          </a:p>
          <a:p>
            <a:pPr lvl="2" algn="just"/>
            <a:r>
              <a:rPr lang="en-US" sz="2000" dirty="0" smtClean="0"/>
              <a:t>Studied classical Greek </a:t>
            </a:r>
            <a:r>
              <a:rPr lang="en-US" sz="2000" dirty="0"/>
              <a:t>and </a:t>
            </a:r>
            <a:r>
              <a:rPr lang="en-US" sz="2000" dirty="0" smtClean="0"/>
              <a:t>Roman writers </a:t>
            </a:r>
            <a:r>
              <a:rPr lang="en-US" sz="1600" dirty="0" smtClean="0"/>
              <a:t>(Cicero and Virgil)</a:t>
            </a:r>
          </a:p>
          <a:p>
            <a:pPr lvl="2" algn="just"/>
            <a:r>
              <a:rPr lang="en-US" sz="2000" dirty="0" smtClean="0"/>
              <a:t>Studied old </a:t>
            </a:r>
            <a:r>
              <a:rPr lang="en-US" sz="2000" dirty="0"/>
              <a:t>manuscripts </a:t>
            </a:r>
            <a:endParaRPr lang="en-US" sz="2000" dirty="0" smtClean="0"/>
          </a:p>
          <a:p>
            <a:pPr lvl="2" algn="just"/>
            <a:r>
              <a:rPr lang="en-US" sz="2000" dirty="0" smtClean="0"/>
              <a:t>Held </a:t>
            </a:r>
            <a:r>
              <a:rPr lang="en-US" sz="2000" dirty="0"/>
              <a:t>i</a:t>
            </a:r>
            <a:r>
              <a:rPr lang="en-US" sz="2000" dirty="0" smtClean="0"/>
              <a:t>nterest in classical learning</a:t>
            </a:r>
          </a:p>
          <a:p>
            <a:pPr lvl="2" algn="just"/>
            <a:r>
              <a:rPr lang="en-US" sz="2000" dirty="0" smtClean="0"/>
              <a:t>Fascinated with ancient 	times</a:t>
            </a:r>
          </a:p>
          <a:p>
            <a:endParaRPr lang="en-US" u="sng" dirty="0"/>
          </a:p>
          <a:p>
            <a:endParaRPr lang="en-US" u="sng" dirty="0"/>
          </a:p>
          <a:p>
            <a:endParaRPr lang="en-US" dirty="0"/>
          </a:p>
        </p:txBody>
      </p:sp>
      <p:sp>
        <p:nvSpPr>
          <p:cNvPr id="2" name="Title 1"/>
          <p:cNvSpPr>
            <a:spLocks noGrp="1"/>
          </p:cNvSpPr>
          <p:nvPr>
            <p:ph type="title"/>
          </p:nvPr>
        </p:nvSpPr>
        <p:spPr>
          <a:xfrm>
            <a:off x="18393" y="0"/>
            <a:ext cx="9125607" cy="155947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pc="600" dirty="0" smtClean="0">
                <a:ln w="11430"/>
                <a:effectLst>
                  <a:outerShdw blurRad="50800" dist="39000" dir="5460000" algn="tl">
                    <a:srgbClr val="000000">
                      <a:alpha val="38000"/>
                    </a:srgbClr>
                  </a:outerShdw>
                </a:effectLst>
              </a:rPr>
              <a:t>HUMANISM</a:t>
            </a:r>
            <a:r>
              <a:rPr lang="en-US" b="1" dirty="0" smtClean="0">
                <a:ln w="11430"/>
                <a:effectLst>
                  <a:outerShdw blurRad="50800" dist="39000" dir="5460000" algn="tl">
                    <a:srgbClr val="000000">
                      <a:alpha val="38000"/>
                    </a:srgbClr>
                  </a:outerShdw>
                </a:effectLst>
              </a:rPr>
              <a:t/>
            </a:r>
            <a:br>
              <a:rPr lang="en-US" b="1" dirty="0" smtClean="0">
                <a:ln w="11430"/>
                <a:effectLst>
                  <a:outerShdw blurRad="50800" dist="39000" dir="5460000" algn="tl">
                    <a:srgbClr val="000000">
                      <a:alpha val="38000"/>
                    </a:srgbClr>
                  </a:outerShdw>
                </a:effectLst>
              </a:rPr>
            </a:br>
            <a:r>
              <a:rPr lang="en-US" b="1" i="1" dirty="0" smtClean="0">
                <a:ln w="11430"/>
                <a:effectLst>
                  <a:outerShdw blurRad="50800" dist="39000" dir="5460000" algn="tl">
                    <a:srgbClr val="000000">
                      <a:alpha val="38000"/>
                    </a:srgbClr>
                  </a:outerShdw>
                </a:effectLst>
              </a:rPr>
              <a:t>Spirit of the Age</a:t>
            </a:r>
            <a:endParaRPr lang="en-US" b="1" i="1" dirty="0">
              <a:ln w="11430"/>
              <a:effectLst>
                <a:outerShdw blurRad="50800" dist="39000" dir="5460000" algn="tl">
                  <a:srgbClr val="000000">
                    <a:alpha val="38000"/>
                  </a:srgbClr>
                </a:outerShdw>
              </a:effectLst>
            </a:endParaRPr>
          </a:p>
        </p:txBody>
      </p:sp>
      <p:sp>
        <p:nvSpPr>
          <p:cNvPr id="7" name="16-Point Star 6"/>
          <p:cNvSpPr/>
          <p:nvPr/>
        </p:nvSpPr>
        <p:spPr>
          <a:xfrm>
            <a:off x="18393" y="4114800"/>
            <a:ext cx="1035269" cy="914400"/>
          </a:xfrm>
          <a:prstGeom prst="star16">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effectLst>
            <a:glow rad="12700">
              <a:schemeClr val="accent2">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gency FB" pitchFamily="34" charset="0"/>
              </a:rPr>
              <a:t>1</a:t>
            </a:r>
            <a:r>
              <a:rPr lang="en-US" sz="4000" b="1" baseline="30000" dirty="0" smtClean="0">
                <a:solidFill>
                  <a:schemeClr val="bg1"/>
                </a:solidFill>
                <a:latin typeface="Agency FB" pitchFamily="34" charset="0"/>
              </a:rPr>
              <a:t>st</a:t>
            </a:r>
            <a:endParaRPr lang="en-US" sz="4000" b="1" dirty="0">
              <a:solidFill>
                <a:schemeClr val="bg1"/>
              </a:solidFill>
              <a:latin typeface="Agency FB" pitchFamily="34" charset="0"/>
            </a:endParaRPr>
          </a:p>
        </p:txBody>
      </p:sp>
      <p:pic>
        <p:nvPicPr>
          <p:cNvPr id="5" name="Picture 4"/>
          <p:cNvPicPr>
            <a:picLocks noChangeAspect="1"/>
          </p:cNvPicPr>
          <p:nvPr/>
        </p:nvPicPr>
        <p:blipFill>
          <a:blip r:embed="rId2"/>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1057203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FFFF00"/>
                </a:solidFill>
              </a:rPr>
              <a:t>Black Boys Play the Classics</a:t>
            </a:r>
            <a:br>
              <a:rPr lang="en-US" i="1" dirty="0" smtClean="0">
                <a:solidFill>
                  <a:srgbClr val="FFFF00"/>
                </a:solidFill>
              </a:rPr>
            </a:br>
            <a:r>
              <a:rPr lang="en-US" i="1" dirty="0" smtClean="0">
                <a:solidFill>
                  <a:srgbClr val="FFFF00"/>
                </a:solidFill>
              </a:rPr>
              <a:t>by </a:t>
            </a:r>
            <a:r>
              <a:rPr lang="en-US" i="1" dirty="0" err="1" smtClean="0">
                <a:solidFill>
                  <a:srgbClr val="FFFF00"/>
                </a:solidFill>
              </a:rPr>
              <a:t>Toi</a:t>
            </a:r>
            <a:r>
              <a:rPr lang="en-US" i="1" dirty="0" smtClean="0">
                <a:solidFill>
                  <a:srgbClr val="FFFF00"/>
                </a:solidFill>
              </a:rPr>
              <a:t> </a:t>
            </a:r>
            <a:r>
              <a:rPr lang="en-US" i="1" dirty="0" err="1" smtClean="0">
                <a:solidFill>
                  <a:srgbClr val="FFFF00"/>
                </a:solidFill>
              </a:rPr>
              <a:t>Derricotte</a:t>
            </a:r>
            <a:endParaRPr lang="en-US" i="1" dirty="0">
              <a:solidFill>
                <a:srgbClr val="FFFF00"/>
              </a:solidFill>
            </a:endParaRPr>
          </a:p>
        </p:txBody>
      </p:sp>
      <p:sp>
        <p:nvSpPr>
          <p:cNvPr id="3" name="Content Placeholder 2"/>
          <p:cNvSpPr>
            <a:spLocks noGrp="1"/>
          </p:cNvSpPr>
          <p:nvPr>
            <p:ph sz="half" idx="2"/>
          </p:nvPr>
        </p:nvSpPr>
        <p:spPr/>
        <p:txBody>
          <a:bodyPr>
            <a:normAutofit fontScale="25000" lnSpcReduction="20000"/>
          </a:bodyPr>
          <a:lstStyle/>
          <a:p>
            <a:pPr marL="0" indent="0">
              <a:buNone/>
            </a:pPr>
            <a:r>
              <a:rPr lang="en-US" sz="8000" dirty="0" smtClean="0">
                <a:latin typeface="+mj-lt"/>
                <a:cs typeface="Times New Roman" panose="02020603050405020304" pitchFamily="18" charset="0"/>
              </a:rPr>
              <a:t>The </a:t>
            </a:r>
            <a:r>
              <a:rPr lang="en-US" sz="8000" dirty="0">
                <a:latin typeface="+mj-lt"/>
                <a:cs typeface="Times New Roman" panose="02020603050405020304" pitchFamily="18" charset="0"/>
              </a:rPr>
              <a:t>most popular “act” in</a:t>
            </a:r>
          </a:p>
          <a:p>
            <a:pPr marL="0" indent="0">
              <a:buNone/>
            </a:pPr>
            <a:r>
              <a:rPr lang="en-US" sz="8000" dirty="0">
                <a:latin typeface="+mj-lt"/>
                <a:cs typeface="Times New Roman" panose="02020603050405020304" pitchFamily="18" charset="0"/>
              </a:rPr>
              <a:t>Penn Station</a:t>
            </a:r>
          </a:p>
          <a:p>
            <a:pPr marL="0" indent="0">
              <a:buNone/>
            </a:pPr>
            <a:r>
              <a:rPr lang="en-US" sz="8000" dirty="0">
                <a:latin typeface="+mj-lt"/>
                <a:cs typeface="Times New Roman" panose="02020603050405020304" pitchFamily="18" charset="0"/>
              </a:rPr>
              <a:t>is the three black kids in ratty   </a:t>
            </a:r>
          </a:p>
          <a:p>
            <a:pPr marL="0" indent="0">
              <a:buNone/>
            </a:pPr>
            <a:r>
              <a:rPr lang="en-US" sz="8000" dirty="0">
                <a:latin typeface="+mj-lt"/>
                <a:cs typeface="Times New Roman" panose="02020603050405020304" pitchFamily="18" charset="0"/>
              </a:rPr>
              <a:t>sneakers &amp; T-shirts playing</a:t>
            </a:r>
          </a:p>
          <a:p>
            <a:pPr marL="0" indent="0">
              <a:buNone/>
            </a:pPr>
            <a:r>
              <a:rPr lang="en-US" sz="8000" dirty="0">
                <a:latin typeface="+mj-lt"/>
                <a:cs typeface="Times New Roman" panose="02020603050405020304" pitchFamily="18" charset="0"/>
              </a:rPr>
              <a:t>two violins and a cello—Brahms.   </a:t>
            </a:r>
          </a:p>
          <a:p>
            <a:pPr marL="0" indent="0">
              <a:buNone/>
            </a:pPr>
            <a:r>
              <a:rPr lang="en-US" sz="8000" dirty="0">
                <a:latin typeface="+mj-lt"/>
                <a:cs typeface="Times New Roman" panose="02020603050405020304" pitchFamily="18" charset="0"/>
              </a:rPr>
              <a:t>White men in business suits</a:t>
            </a:r>
          </a:p>
          <a:p>
            <a:pPr marL="0" indent="0">
              <a:buNone/>
            </a:pPr>
            <a:r>
              <a:rPr lang="en-US" sz="8000" dirty="0">
                <a:latin typeface="+mj-lt"/>
                <a:cs typeface="Times New Roman" panose="02020603050405020304" pitchFamily="18" charset="0"/>
              </a:rPr>
              <a:t>have already dug into their pockets   </a:t>
            </a:r>
          </a:p>
          <a:p>
            <a:pPr marL="0" indent="0">
              <a:buNone/>
            </a:pPr>
            <a:r>
              <a:rPr lang="en-US" sz="8000" dirty="0">
                <a:latin typeface="+mj-lt"/>
                <a:cs typeface="Times New Roman" panose="02020603050405020304" pitchFamily="18" charset="0"/>
              </a:rPr>
              <a:t>as they pass and they toss in   </a:t>
            </a:r>
          </a:p>
          <a:p>
            <a:pPr marL="0" indent="0">
              <a:buNone/>
            </a:pPr>
            <a:r>
              <a:rPr lang="en-US" sz="8000" dirty="0">
                <a:latin typeface="+mj-lt"/>
                <a:cs typeface="Times New Roman" panose="02020603050405020304" pitchFamily="18" charset="0"/>
              </a:rPr>
              <a:t>a dollar or two without stopping.   </a:t>
            </a:r>
          </a:p>
          <a:p>
            <a:pPr marL="0" indent="0">
              <a:buNone/>
            </a:pPr>
            <a:r>
              <a:rPr lang="en-US" sz="8000" dirty="0">
                <a:latin typeface="+mj-lt"/>
                <a:cs typeface="Times New Roman" panose="02020603050405020304" pitchFamily="18" charset="0"/>
              </a:rPr>
              <a:t>Brown men in work-soiled khakis   </a:t>
            </a:r>
          </a:p>
          <a:p>
            <a:pPr marL="0" indent="0">
              <a:buNone/>
            </a:pPr>
            <a:r>
              <a:rPr lang="en-US" sz="8000" dirty="0">
                <a:latin typeface="+mj-lt"/>
                <a:cs typeface="Times New Roman" panose="02020603050405020304" pitchFamily="18" charset="0"/>
              </a:rPr>
              <a:t>stand with their mouths open,   </a:t>
            </a:r>
          </a:p>
          <a:p>
            <a:pPr marL="0" indent="0">
              <a:buNone/>
            </a:pPr>
            <a:r>
              <a:rPr lang="en-US" sz="8000" dirty="0">
                <a:latin typeface="+mj-lt"/>
                <a:cs typeface="Times New Roman" panose="02020603050405020304" pitchFamily="18" charset="0"/>
              </a:rPr>
              <a:t>arms crossed on their bellies   </a:t>
            </a:r>
          </a:p>
          <a:p>
            <a:pPr marL="0" indent="0">
              <a:buNone/>
            </a:pPr>
            <a:r>
              <a:rPr lang="en-US" sz="8000" dirty="0">
                <a:latin typeface="+mj-lt"/>
                <a:cs typeface="Times New Roman" panose="02020603050405020304" pitchFamily="18" charset="0"/>
              </a:rPr>
              <a:t>as if they themselves have always   </a:t>
            </a:r>
          </a:p>
          <a:p>
            <a:pPr marL="0" indent="0">
              <a:buNone/>
            </a:pPr>
            <a:r>
              <a:rPr lang="en-US" sz="8000" dirty="0">
                <a:latin typeface="+mj-lt"/>
                <a:cs typeface="Times New Roman" panose="02020603050405020304" pitchFamily="18" charset="0"/>
              </a:rPr>
              <a:t>wanted to attempt those bars.</a:t>
            </a:r>
            <a:r>
              <a:rPr lang="en-US" sz="4800" dirty="0">
                <a:latin typeface="+mj-lt"/>
                <a:cs typeface="Times New Roman" panose="02020603050405020304" pitchFamily="18" charset="0"/>
              </a:rPr>
              <a:t>   </a:t>
            </a:r>
          </a:p>
        </p:txBody>
      </p:sp>
      <p:sp>
        <p:nvSpPr>
          <p:cNvPr id="7" name="Content Placeholder 6"/>
          <p:cNvSpPr>
            <a:spLocks noGrp="1"/>
          </p:cNvSpPr>
          <p:nvPr>
            <p:ph sz="quarter" idx="4"/>
          </p:nvPr>
        </p:nvSpPr>
        <p:spPr/>
        <p:txBody>
          <a:bodyPr>
            <a:normAutofit fontScale="85000" lnSpcReduction="20000"/>
          </a:bodyPr>
          <a:lstStyle/>
          <a:p>
            <a:pPr marL="0" indent="0">
              <a:buNone/>
            </a:pPr>
            <a:r>
              <a:rPr lang="en-US" dirty="0">
                <a:latin typeface="+mj-lt"/>
                <a:cs typeface="Times New Roman" panose="02020603050405020304" pitchFamily="18" charset="0"/>
              </a:rPr>
              <a:t>One white boy, three, sits</a:t>
            </a:r>
          </a:p>
          <a:p>
            <a:pPr marL="0" indent="0">
              <a:buNone/>
            </a:pPr>
            <a:r>
              <a:rPr lang="en-US" dirty="0">
                <a:latin typeface="+mj-lt"/>
                <a:cs typeface="Times New Roman" panose="02020603050405020304" pitchFamily="18" charset="0"/>
              </a:rPr>
              <a:t>cross-legged in front of his</a:t>
            </a:r>
          </a:p>
          <a:p>
            <a:pPr marL="0" indent="0">
              <a:buNone/>
            </a:pPr>
            <a:r>
              <a:rPr lang="en-US" dirty="0">
                <a:latin typeface="+mj-lt"/>
                <a:cs typeface="Times New Roman" panose="02020603050405020304" pitchFamily="18" charset="0"/>
              </a:rPr>
              <a:t>idols—in ecstasy—</a:t>
            </a:r>
          </a:p>
          <a:p>
            <a:pPr marL="0" indent="0">
              <a:buNone/>
            </a:pPr>
            <a:r>
              <a:rPr lang="en-US" dirty="0">
                <a:latin typeface="+mj-lt"/>
                <a:cs typeface="Times New Roman" panose="02020603050405020304" pitchFamily="18" charset="0"/>
              </a:rPr>
              <a:t>their slick, dark faces,</a:t>
            </a:r>
          </a:p>
          <a:p>
            <a:pPr marL="0" indent="0">
              <a:buNone/>
            </a:pPr>
            <a:r>
              <a:rPr lang="en-US" dirty="0">
                <a:latin typeface="+mj-lt"/>
                <a:cs typeface="Times New Roman" panose="02020603050405020304" pitchFamily="18" charset="0"/>
              </a:rPr>
              <a:t>their thin, wiry arms,</a:t>
            </a:r>
          </a:p>
          <a:p>
            <a:pPr marL="0" indent="0">
              <a:buNone/>
            </a:pPr>
            <a:r>
              <a:rPr lang="en-US" dirty="0">
                <a:latin typeface="+mj-lt"/>
                <a:cs typeface="Times New Roman" panose="02020603050405020304" pitchFamily="18" charset="0"/>
              </a:rPr>
              <a:t>who must begin to look</a:t>
            </a:r>
          </a:p>
          <a:p>
            <a:pPr marL="0" indent="0">
              <a:buNone/>
            </a:pPr>
            <a:r>
              <a:rPr lang="en-US" dirty="0">
                <a:latin typeface="+mj-lt"/>
                <a:cs typeface="Times New Roman" panose="02020603050405020304" pitchFamily="18" charset="0"/>
              </a:rPr>
              <a:t>like angels!</a:t>
            </a:r>
          </a:p>
          <a:p>
            <a:pPr marL="0" indent="0">
              <a:buNone/>
            </a:pPr>
            <a:r>
              <a:rPr lang="en-US" dirty="0">
                <a:latin typeface="+mj-lt"/>
                <a:cs typeface="Times New Roman" panose="02020603050405020304" pitchFamily="18" charset="0"/>
              </a:rPr>
              <a:t>Why does this trembling</a:t>
            </a:r>
          </a:p>
          <a:p>
            <a:pPr marL="0" indent="0">
              <a:buNone/>
            </a:pPr>
            <a:r>
              <a:rPr lang="en-US" dirty="0">
                <a:latin typeface="+mj-lt"/>
                <a:cs typeface="Times New Roman" panose="02020603050405020304" pitchFamily="18" charset="0"/>
              </a:rPr>
              <a:t>pull us?</a:t>
            </a:r>
          </a:p>
          <a:p>
            <a:pPr marL="0" indent="0">
              <a:buNone/>
            </a:pPr>
            <a:r>
              <a:rPr lang="en-US" dirty="0">
                <a:latin typeface="+mj-lt"/>
                <a:cs typeface="Times New Roman" panose="02020603050405020304" pitchFamily="18" charset="0"/>
              </a:rPr>
              <a:t>A: </a:t>
            </a:r>
            <a:r>
              <a:rPr lang="en-US" i="1" dirty="0">
                <a:latin typeface="+mj-lt"/>
                <a:cs typeface="Times New Roman" panose="02020603050405020304" pitchFamily="18" charset="0"/>
              </a:rPr>
              <a:t>Beneath the surface we are one.</a:t>
            </a:r>
            <a:endParaRPr lang="en-US" dirty="0">
              <a:latin typeface="+mj-lt"/>
              <a:cs typeface="Times New Roman" panose="02020603050405020304" pitchFamily="18" charset="0"/>
            </a:endParaRPr>
          </a:p>
          <a:p>
            <a:pPr marL="0" indent="0">
              <a:buNone/>
            </a:pPr>
            <a:r>
              <a:rPr lang="en-US" dirty="0">
                <a:latin typeface="+mj-lt"/>
                <a:cs typeface="Times New Roman" panose="02020603050405020304" pitchFamily="18" charset="0"/>
              </a:rPr>
              <a:t>B: </a:t>
            </a:r>
            <a:r>
              <a:rPr lang="en-US" i="1" dirty="0">
                <a:latin typeface="+mj-lt"/>
                <a:cs typeface="Times New Roman" panose="02020603050405020304" pitchFamily="18" charset="0"/>
              </a:rPr>
              <a:t>Amazing! I did not think that they could speak this tongue.</a:t>
            </a:r>
            <a:endParaRPr lang="en-US" dirty="0">
              <a:latin typeface="+mj-lt"/>
              <a:cs typeface="Times New Roman" panose="02020603050405020304" pitchFamily="18" charset="0"/>
            </a:endParaRPr>
          </a:p>
          <a:p>
            <a:endParaRPr lang="en-US" dirty="0"/>
          </a:p>
          <a:p>
            <a:endParaRPr lang="en-US" dirty="0"/>
          </a:p>
        </p:txBody>
      </p:sp>
      <p:pic>
        <p:nvPicPr>
          <p:cNvPr id="4" name="Picture 3"/>
          <p:cNvPicPr>
            <a:picLocks noChangeAspect="1"/>
          </p:cNvPicPr>
          <p:nvPr/>
        </p:nvPicPr>
        <p:blipFill>
          <a:blip r:embed="rId2"/>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2633457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solidFill>
                  <a:srgbClr val="FFFF00"/>
                </a:solidFill>
              </a:rPr>
              <a:t>Cabezón</a:t>
            </a:r>
            <a:r>
              <a:rPr lang="en-US" b="1" dirty="0" smtClean="0">
                <a:solidFill>
                  <a:srgbClr val="FFFF00"/>
                </a:solidFill>
              </a:rPr>
              <a:t/>
            </a:r>
            <a:br>
              <a:rPr lang="en-US" b="1" dirty="0" smtClean="0">
                <a:solidFill>
                  <a:srgbClr val="FFFF00"/>
                </a:solidFill>
              </a:rPr>
            </a:br>
            <a:r>
              <a:rPr lang="en-US" dirty="0" smtClean="0">
                <a:solidFill>
                  <a:srgbClr val="FFFF00"/>
                </a:solidFill>
              </a:rPr>
              <a:t>By</a:t>
            </a:r>
            <a:r>
              <a:rPr lang="en-US" dirty="0">
                <a:solidFill>
                  <a:srgbClr val="FFFF00"/>
                </a:solidFill>
              </a:rPr>
              <a:t> Amy </a:t>
            </a:r>
            <a:r>
              <a:rPr lang="en-US" dirty="0" err="1" smtClean="0">
                <a:solidFill>
                  <a:srgbClr val="FFFF00"/>
                </a:solidFill>
              </a:rPr>
              <a:t>Beeder</a:t>
            </a:r>
            <a:endParaRPr lang="en-US" dirty="0">
              <a:solidFill>
                <a:srgbClr val="FFFF00"/>
              </a:solidFill>
            </a:endParaRPr>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I </a:t>
            </a:r>
            <a:r>
              <a:rPr lang="en-US" dirty="0"/>
              <a:t>see you shuffle up Washington Street   </a:t>
            </a:r>
          </a:p>
          <a:p>
            <a:pPr marL="0" indent="0">
              <a:buNone/>
            </a:pPr>
            <a:r>
              <a:rPr lang="en-US" dirty="0"/>
              <a:t>whenever I am driving much too fast:   </a:t>
            </a:r>
          </a:p>
          <a:p>
            <a:pPr marL="0" indent="0">
              <a:buNone/>
            </a:pPr>
            <a:r>
              <a:rPr lang="en-US" dirty="0"/>
              <a:t>you, chub &amp; bug-eyed, jaw like a loaf   </a:t>
            </a:r>
          </a:p>
          <a:p>
            <a:pPr marL="0" indent="0">
              <a:buNone/>
            </a:pPr>
            <a:r>
              <a:rPr lang="en-US" dirty="0"/>
              <a:t>hands in your pockets, a smoke dangling slack   </a:t>
            </a:r>
          </a:p>
          <a:p>
            <a:pPr marL="0" indent="0">
              <a:buNone/>
            </a:pPr>
            <a:r>
              <a:rPr lang="en-US" dirty="0"/>
              <a:t>from the slit of your pumpkin mouth,   </a:t>
            </a:r>
          </a:p>
          <a:p>
            <a:pPr marL="0" indent="0">
              <a:buNone/>
            </a:pPr>
            <a:r>
              <a:rPr lang="en-US" dirty="0"/>
              <a:t>humped over like the eel-man or geek,   </a:t>
            </a:r>
          </a:p>
          <a:p>
            <a:pPr marL="0" indent="0">
              <a:buNone/>
            </a:pPr>
            <a:r>
              <a:rPr lang="en-US" dirty="0"/>
              <a:t>the dummy paid to sweep out gutters,   </a:t>
            </a:r>
          </a:p>
          <a:p>
            <a:pPr marL="0" indent="0">
              <a:buNone/>
            </a:pPr>
            <a:r>
              <a:rPr lang="en-US" dirty="0"/>
              <a:t/>
            </a:r>
            <a:br>
              <a:rPr lang="en-US" dirty="0"/>
            </a:br>
            <a:r>
              <a:rPr lang="en-US" dirty="0"/>
              <a:t>drown the cats. Where are you going now?   </a:t>
            </a:r>
          </a:p>
          <a:p>
            <a:pPr marL="0" indent="0">
              <a:buNone/>
            </a:pPr>
            <a:r>
              <a:rPr lang="en-US" dirty="0"/>
              <a:t>Though someday you'll turn your gaze   </a:t>
            </a:r>
          </a:p>
          <a:p>
            <a:pPr marL="0" indent="0">
              <a:buNone/>
            </a:pPr>
            <a:r>
              <a:rPr lang="en-US" dirty="0"/>
              <a:t>upon my shadow in this tinted glass   </a:t>
            </a:r>
          </a:p>
          <a:p>
            <a:pPr marL="0" indent="0">
              <a:buNone/>
            </a:pPr>
            <a:r>
              <a:rPr lang="en-US" dirty="0"/>
              <a:t>I know for now you only look ahead   </a:t>
            </a:r>
          </a:p>
          <a:p>
            <a:pPr marL="0" indent="0">
              <a:buNone/>
            </a:pPr>
            <a:r>
              <a:rPr lang="en-US" dirty="0"/>
              <a:t>at sidewalks cracked &amp; paved with trash</a:t>
            </a:r>
          </a:p>
          <a:p>
            <a:pPr marL="0" indent="0">
              <a:buNone/>
            </a:pPr>
            <a:r>
              <a:rPr lang="en-US" dirty="0"/>
              <a:t>but what are you slouching toward—knee-locked,   </a:t>
            </a:r>
          </a:p>
          <a:p>
            <a:pPr marL="0" indent="0">
              <a:buNone/>
            </a:pPr>
            <a:r>
              <a:rPr lang="en-US" dirty="0" err="1"/>
              <a:t>hippity</a:t>
            </a:r>
            <a:r>
              <a:rPr lang="en-US" dirty="0"/>
              <a:t>, a hitch in your zombie walk, Bighead?</a:t>
            </a:r>
          </a:p>
          <a:p>
            <a:pPr marL="0" indent="0">
              <a:buNone/>
            </a:pPr>
            <a:endParaRPr lang="en-US" dirty="0"/>
          </a:p>
        </p:txBody>
      </p:sp>
      <p:pic>
        <p:nvPicPr>
          <p:cNvPr id="4" name="Picture 3"/>
          <p:cNvPicPr>
            <a:picLocks noChangeAspect="1"/>
          </p:cNvPicPr>
          <p:nvPr/>
        </p:nvPicPr>
        <p:blipFill>
          <a:blip r:embed="rId2"/>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3972929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FFFF00"/>
                </a:solidFill>
              </a:rPr>
              <a:t>Washington Crossing the Delaware</a:t>
            </a:r>
            <a:r>
              <a:rPr lang="en-US" dirty="0" smtClean="0">
                <a:solidFill>
                  <a:srgbClr val="FFFF00"/>
                </a:solidFill>
              </a:rPr>
              <a:t/>
            </a:r>
            <a:br>
              <a:rPr lang="en-US" dirty="0" smtClean="0">
                <a:solidFill>
                  <a:srgbClr val="FFFF00"/>
                </a:solidFill>
              </a:rPr>
            </a:br>
            <a:r>
              <a:rPr lang="en-US" dirty="0" smtClean="0">
                <a:solidFill>
                  <a:srgbClr val="FFFF00"/>
                </a:solidFill>
              </a:rPr>
              <a:t>by </a:t>
            </a:r>
            <a:r>
              <a:rPr lang="en-US" dirty="0">
                <a:solidFill>
                  <a:srgbClr val="FFFF00"/>
                </a:solidFill>
              </a:rPr>
              <a:t>Emanuel Gottlieb Leutze</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598" y="1417638"/>
            <a:ext cx="8292202" cy="466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591820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FFFF00"/>
                </a:solidFill>
              </a:rPr>
              <a:t>Queen Elizabeth</a:t>
            </a:r>
            <a:r>
              <a:rPr lang="en-US" dirty="0" smtClean="0">
                <a:solidFill>
                  <a:srgbClr val="FFFF00"/>
                </a:solidFill>
              </a:rPr>
              <a:t/>
            </a:r>
            <a:br>
              <a:rPr lang="en-US" dirty="0" smtClean="0">
                <a:solidFill>
                  <a:srgbClr val="FFFF00"/>
                </a:solidFill>
              </a:rPr>
            </a:br>
            <a:r>
              <a:rPr lang="en-US" dirty="0" smtClean="0">
                <a:solidFill>
                  <a:srgbClr val="FFFF00"/>
                </a:solidFill>
              </a:rPr>
              <a:t>by Edward Spencer</a:t>
            </a:r>
            <a:endParaRPr lang="en-US" dirty="0">
              <a:solidFill>
                <a:srgbClr val="FFFF00"/>
              </a:solidFill>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8292" y="1600200"/>
            <a:ext cx="378741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984738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FFFF00"/>
                </a:solidFill>
              </a:rPr>
              <a:t>The Result of Good Housing</a:t>
            </a:r>
            <a:r>
              <a:rPr lang="en-US" dirty="0" smtClean="0">
                <a:solidFill>
                  <a:srgbClr val="FFFF00"/>
                </a:solidFill>
              </a:rPr>
              <a:t/>
            </a:r>
            <a:br>
              <a:rPr lang="en-US" dirty="0" smtClean="0">
                <a:solidFill>
                  <a:srgbClr val="FFFF00"/>
                </a:solidFill>
              </a:rPr>
            </a:br>
            <a:r>
              <a:rPr lang="en-US" dirty="0" smtClean="0">
                <a:solidFill>
                  <a:srgbClr val="FFFF00"/>
                </a:solidFill>
              </a:rPr>
              <a:t>by Hale Woodruff</a:t>
            </a:r>
            <a:endParaRPr lang="en-US" dirty="0">
              <a:solidFill>
                <a:srgbClr val="FFFF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573" y="1600200"/>
            <a:ext cx="75728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1764430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91236" cy="1143000"/>
          </a:xfrm>
        </p:spPr>
        <p:txBody>
          <a:bodyPr>
            <a:normAutofit fontScale="90000"/>
          </a:bodyPr>
          <a:lstStyle/>
          <a:p>
            <a:r>
              <a:rPr lang="en-US" sz="3100" dirty="0" smtClean="0">
                <a:solidFill>
                  <a:srgbClr val="FFFF00"/>
                </a:solidFill>
              </a:rPr>
              <a:t>The Great </a:t>
            </a:r>
            <a:r>
              <a:rPr lang="en-US" sz="3100" dirty="0">
                <a:solidFill>
                  <a:srgbClr val="FFFF00"/>
                </a:solidFill>
              </a:rPr>
              <a:t>Chicago Fire</a:t>
            </a:r>
            <a:br>
              <a:rPr lang="en-US" sz="3100" dirty="0">
                <a:solidFill>
                  <a:srgbClr val="FFFF00"/>
                </a:solidFill>
              </a:rPr>
            </a:br>
            <a:r>
              <a:rPr lang="en-US" sz="3100" dirty="0">
                <a:solidFill>
                  <a:srgbClr val="FFFF00"/>
                </a:solidFill>
              </a:rPr>
              <a:t>by Sgt. James Mackintosh, </a:t>
            </a:r>
            <a:r>
              <a:rPr lang="en-US" sz="3100" dirty="0" smtClean="0">
                <a:solidFill>
                  <a:srgbClr val="FFFF00"/>
                </a:solidFill>
              </a:rPr>
              <a:t>Chicago </a:t>
            </a:r>
            <a:r>
              <a:rPr lang="en-US" sz="3100" dirty="0">
                <a:solidFill>
                  <a:srgbClr val="FFFF00"/>
                </a:solidFill>
              </a:rPr>
              <a:t>Signal </a:t>
            </a:r>
            <a:r>
              <a:rPr lang="en-US" sz="3100" dirty="0" smtClean="0">
                <a:solidFill>
                  <a:srgbClr val="FFFF00"/>
                </a:solidFill>
              </a:rPr>
              <a:t>Service </a:t>
            </a:r>
            <a:r>
              <a:rPr lang="en-US" sz="3100" dirty="0">
                <a:solidFill>
                  <a:srgbClr val="FFFF00"/>
                </a:solidFill>
              </a:rPr>
              <a:t>S</a:t>
            </a:r>
            <a:r>
              <a:rPr lang="en-US" sz="3100" dirty="0" smtClean="0">
                <a:solidFill>
                  <a:srgbClr val="FFFF00"/>
                </a:solidFill>
              </a:rPr>
              <a:t>tation</a:t>
            </a:r>
            <a:endParaRPr lang="en-US" sz="4000" dirty="0">
              <a:solidFill>
                <a:srgbClr val="FFFF00"/>
              </a:solidFill>
            </a:endParaRPr>
          </a:p>
        </p:txBody>
      </p:sp>
      <p:sp>
        <p:nvSpPr>
          <p:cNvPr id="3" name="Content Placeholder 2"/>
          <p:cNvSpPr>
            <a:spLocks noGrp="1"/>
          </p:cNvSpPr>
          <p:nvPr>
            <p:ph idx="1"/>
          </p:nvPr>
        </p:nvSpPr>
        <p:spPr/>
        <p:txBody>
          <a:bodyPr>
            <a:normAutofit fontScale="55000" lnSpcReduction="20000"/>
          </a:bodyPr>
          <a:lstStyle/>
          <a:p>
            <a:pPr marL="0" indent="0">
              <a:buNone/>
            </a:pPr>
            <a:r>
              <a:rPr lang="en-US" dirty="0"/>
              <a:t>The weather was intensely dry, and the wind blowing from the </a:t>
            </a:r>
            <a:r>
              <a:rPr lang="en-US" dirty="0" smtClean="0"/>
              <a:t>south-southwest </a:t>
            </a:r>
            <a:r>
              <a:rPr lang="en-US" dirty="0"/>
              <a:t>with a velocity of about twenty miles per hour. Accordingly, when by 10 o’clock p.m. the fire had increased instead of diminishing, many people turned out to see it, not from alarm, but simply for the sake of the spectacle. At 10:30 the fire was still confined to two blocks, with a strong hold of only one. The firemen at this time seemed to have a fair chance of checking it, still the burning was so great as to enable one, by the light of it, to read the time on the city clock, </a:t>
            </a:r>
            <a:r>
              <a:rPr lang="en-US" dirty="0" smtClean="0"/>
              <a:t>one-and-a half-miles </a:t>
            </a:r>
            <a:r>
              <a:rPr lang="en-US" dirty="0"/>
              <a:t>distant. The wind was carrying the sparks right through the center of the city, the line lying only two blocks west of the city hall. </a:t>
            </a:r>
            <a:endParaRPr lang="en-US" dirty="0" smtClean="0"/>
          </a:p>
          <a:p>
            <a:pPr marL="0" indent="0">
              <a:buNone/>
            </a:pPr>
            <a:endParaRPr lang="en-US" dirty="0" smtClean="0"/>
          </a:p>
          <a:p>
            <a:pPr marL="0" indent="0">
              <a:buNone/>
            </a:pPr>
            <a:r>
              <a:rPr lang="en-US" dirty="0" smtClean="0"/>
              <a:t>By </a:t>
            </a:r>
            <a:r>
              <a:rPr lang="en-US" dirty="0"/>
              <a:t>12 a.m. the fire had increased considerably in area and intensity, but as the wind was south-southwest, and the river ran due north and south, there seemed as yet by little danger for anything beyond the river. </a:t>
            </a:r>
            <a:r>
              <a:rPr lang="en-US" dirty="0" smtClean="0"/>
              <a:t>. . toward </a:t>
            </a:r>
            <a:r>
              <a:rPr lang="en-US" dirty="0"/>
              <a:t>1 a.m. the heat of the fire had become so intense as greatly to increase the power of the wind in the immediate neighborhood of the flames. </a:t>
            </a:r>
            <a:endParaRPr lang="en-US" dirty="0" smtClean="0"/>
          </a:p>
          <a:p>
            <a:pPr marL="0" indent="0">
              <a:buNone/>
            </a:pPr>
            <a:endParaRPr lang="en-US" dirty="0" smtClean="0"/>
          </a:p>
          <a:p>
            <a:pPr marL="0" indent="0">
              <a:buNone/>
            </a:pPr>
            <a:r>
              <a:rPr lang="en-US" dirty="0" smtClean="0"/>
              <a:t>Within </a:t>
            </a:r>
            <a:r>
              <a:rPr lang="en-US" dirty="0"/>
              <a:t>forty yards of the blaze I estimated the wind blowing from the east toward it at thirty miles per hour. This caused a decided whirling motion in the column of flame and smoke, which was contrary to the hands of a watch.</a:t>
            </a:r>
          </a:p>
        </p:txBody>
      </p:sp>
      <p:pic>
        <p:nvPicPr>
          <p:cNvPr id="4" name="Picture 3"/>
          <p:cNvPicPr>
            <a:picLocks noChangeAspect="1"/>
          </p:cNvPicPr>
          <p:nvPr/>
        </p:nvPicPr>
        <p:blipFill>
          <a:blip r:embed="rId2"/>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1054864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9802"/>
          </a:xfrm>
        </p:spPr>
        <p:txBody>
          <a:bodyPr>
            <a:normAutofit fontScale="90000"/>
          </a:bodyPr>
          <a:lstStyle/>
          <a:p>
            <a:r>
              <a:rPr lang="en-US" dirty="0" err="1" smtClean="0">
                <a:solidFill>
                  <a:srgbClr val="FFFF00"/>
                </a:solidFill>
              </a:rPr>
              <a:t>Socrate’s</a:t>
            </a:r>
            <a:r>
              <a:rPr lang="en-US" dirty="0" smtClean="0">
                <a:solidFill>
                  <a:srgbClr val="FFFF00"/>
                </a:solidFill>
              </a:rPr>
              <a:t> Apology</a:t>
            </a:r>
            <a:br>
              <a:rPr lang="en-US" dirty="0" smtClean="0">
                <a:solidFill>
                  <a:srgbClr val="FFFF00"/>
                </a:solidFill>
              </a:rPr>
            </a:br>
            <a:r>
              <a:rPr lang="en-US" dirty="0" smtClean="0">
                <a:solidFill>
                  <a:srgbClr val="FFFF00"/>
                </a:solidFill>
              </a:rPr>
              <a:t>by Plato</a:t>
            </a:r>
            <a:endParaRPr lang="en-US" dirty="0">
              <a:solidFill>
                <a:srgbClr val="FFFF00"/>
              </a:solidFill>
            </a:endParaRPr>
          </a:p>
        </p:txBody>
      </p:sp>
      <p:sp>
        <p:nvSpPr>
          <p:cNvPr id="3" name="Content Placeholder 2"/>
          <p:cNvSpPr>
            <a:spLocks noGrp="1"/>
          </p:cNvSpPr>
          <p:nvPr>
            <p:ph idx="1"/>
          </p:nvPr>
        </p:nvSpPr>
        <p:spPr>
          <a:xfrm>
            <a:off x="457200" y="1393647"/>
            <a:ext cx="8229600" cy="4525963"/>
          </a:xfrm>
        </p:spPr>
        <p:txBody>
          <a:bodyPr>
            <a:noAutofit/>
          </a:bodyPr>
          <a:lstStyle/>
          <a:p>
            <a:pPr marL="0" indent="0">
              <a:buNone/>
            </a:pPr>
            <a:r>
              <a:rPr lang="en-US" sz="1500" dirty="0"/>
              <a:t>How you have felt, O men of Athens, at hearing the speeches of my accusers, I cannot tell; but I know that their persuasive words almost made me forget who I was - such was the effect of them; and yet they have hardly spoken a word of truth. But many as their falsehoods were, there was one of them which quite amazed me; - I mean when they told you to be upon your guard, and not to let yourselves be deceived by the force of my eloquence. They ought to have been ashamed of saying this, because they were sure to be detected as soon as I opened my lips and displayed my deficiency; they certainly did appear to be most shameless in saying this, unless by the force of eloquence they mean the force of truth; for then I do indeed admit that I am eloquent. But in how different a way from theirs! Well, as I was saying, they have hardly uttered a word, or not more than a word, of truth; but you shall hear from me the whole truth: not, however, delivered after their manner, in a set oration duly ornamented with words and phrases. No indeed! but I shall use the words and arguments which occur to me at the moment; for I am certain that this is right, and that at my time of life I ought not to be appearing before you, O men of Athens, in the character of a juvenile orator - let no one expect this of me. And I must beg of you to grant me one favor, which is this - If you hear me using the same words in my </a:t>
            </a:r>
            <a:r>
              <a:rPr lang="en-US" sz="1500" dirty="0" err="1"/>
              <a:t>defence</a:t>
            </a:r>
            <a:r>
              <a:rPr lang="en-US" sz="1500" dirty="0"/>
              <a:t> which I have been in the habit of using, and which most of you may have heard in the agora, and at the tables of the money-changers, or anywhere else, I would ask you not to be surprised at this, and not to interrupt me. For I am more than seventy years of age, and this is the first time that I have ever appeared in a court of law, and I am quite a stranger to the ways of the place; and therefore I would have you regard me as if I were really a stranger, whom you would excuse if he spoke in his native tongue, and after the fashion of his country; - that I think is not an unfair request. Never mind the manner, which may or may not be good; but think only of the justice of my cause, and give heed to that: let the judge decide justly and the speaker speak truly. </a:t>
            </a:r>
          </a:p>
        </p:txBody>
      </p:sp>
      <p:pic>
        <p:nvPicPr>
          <p:cNvPr id="4" name="Picture 3"/>
          <p:cNvPicPr>
            <a:picLocks noChangeAspect="1"/>
          </p:cNvPicPr>
          <p:nvPr/>
        </p:nvPicPr>
        <p:blipFill>
          <a:blip r:embed="rId2"/>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205282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sz="4000" dirty="0" smtClean="0">
                <a:solidFill>
                  <a:srgbClr val="FFFF00"/>
                </a:solidFill>
              </a:rPr>
              <a:t>Concerning the Palace of the Great Khan </a:t>
            </a:r>
            <a:r>
              <a:rPr lang="en-US" dirty="0" smtClean="0">
                <a:solidFill>
                  <a:srgbClr val="FFFF00"/>
                </a:solidFill>
              </a:rPr>
              <a:t/>
            </a:r>
            <a:br>
              <a:rPr lang="en-US" dirty="0" smtClean="0">
                <a:solidFill>
                  <a:srgbClr val="FFFF00"/>
                </a:solidFill>
              </a:rPr>
            </a:br>
            <a:r>
              <a:rPr lang="en-US" dirty="0" smtClean="0">
                <a:solidFill>
                  <a:srgbClr val="FFFF00"/>
                </a:solidFill>
              </a:rPr>
              <a:t>by Marco Polo</a:t>
            </a:r>
            <a:endParaRPr lang="en-US" dirty="0">
              <a:solidFill>
                <a:srgbClr val="FFFF00"/>
              </a:solidFill>
            </a:endParaRPr>
          </a:p>
        </p:txBody>
      </p:sp>
      <p:sp>
        <p:nvSpPr>
          <p:cNvPr id="3" name="Content Placeholder 2"/>
          <p:cNvSpPr>
            <a:spLocks noGrp="1"/>
          </p:cNvSpPr>
          <p:nvPr>
            <p:ph idx="1"/>
          </p:nvPr>
        </p:nvSpPr>
        <p:spPr/>
        <p:txBody>
          <a:bodyPr>
            <a:noAutofit/>
          </a:bodyPr>
          <a:lstStyle/>
          <a:p>
            <a:pPr marL="0" indent="0">
              <a:buNone/>
            </a:pPr>
            <a:r>
              <a:rPr lang="en-US" sz="2600" dirty="0" smtClean="0"/>
              <a:t>You must know that it is the greatest palace that ever was.  The roof is very lofty, and the walls of the Palace are all covered with gold and silver.  They are also adorned with representations of dragons (sculpted and gilt), beasts and birds, knights and idols, and sundry other subjects.  And on the ceiling you see nothing but gold and silver and painting.</a:t>
            </a:r>
          </a:p>
          <a:p>
            <a:pPr marL="0" indent="0">
              <a:buNone/>
            </a:pPr>
            <a:endParaRPr lang="en-US" sz="2600" dirty="0" smtClean="0"/>
          </a:p>
          <a:p>
            <a:pPr marL="0" indent="0">
              <a:buNone/>
            </a:pPr>
            <a:r>
              <a:rPr lang="en-US" sz="2600" dirty="0" smtClean="0"/>
              <a:t>The Hall of the Palace is so large that it could easily dine 6000 people; and it is quite a marvel to see how many rooms there are besides.  The building is altogether so vast, so rich, so beautiful, that no man on earth could design anything superior to it.</a:t>
            </a:r>
            <a:endParaRPr lang="en-US" sz="2600" dirty="0"/>
          </a:p>
        </p:txBody>
      </p:sp>
      <p:pic>
        <p:nvPicPr>
          <p:cNvPr id="4" name="Picture 3"/>
          <p:cNvPicPr>
            <a:picLocks noChangeAspect="1"/>
          </p:cNvPicPr>
          <p:nvPr/>
        </p:nvPicPr>
        <p:blipFill>
          <a:blip r:embed="rId2"/>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113113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278058" y="838200"/>
            <a:ext cx="7385651" cy="5710382"/>
          </a:xfrm>
          <a:prstGeom prst="rect">
            <a:avLst/>
          </a:prstGeom>
        </p:spPr>
        <p:txBody>
          <a:bodyPr>
            <a:normAutofit lnSpcReduction="10000"/>
          </a:bodyPr>
          <a:lstStyle/>
          <a:p>
            <a:pPr algn="just">
              <a:spcBef>
                <a:spcPts val="0"/>
              </a:spcBef>
            </a:pPr>
            <a:r>
              <a:rPr lang="en-US" sz="2800" dirty="0" smtClean="0"/>
              <a:t>Later Humanists </a:t>
            </a:r>
          </a:p>
          <a:p>
            <a:pPr lvl="1" algn="just">
              <a:spcBef>
                <a:spcPts val="0"/>
              </a:spcBef>
              <a:buFont typeface="Arial" panose="020B0604020202020204" pitchFamily="34" charset="0"/>
              <a:buChar char="•"/>
            </a:pPr>
            <a:r>
              <a:rPr lang="en-US" sz="2400" dirty="0" smtClean="0"/>
              <a:t>Developed a general </a:t>
            </a:r>
            <a:r>
              <a:rPr lang="en-US" sz="2400" dirty="0"/>
              <a:t>critical </a:t>
            </a:r>
            <a:r>
              <a:rPr lang="en-US" sz="1400" dirty="0"/>
              <a:t>(questioning/ skeptic) </a:t>
            </a:r>
            <a:r>
              <a:rPr lang="en-US" sz="2400" dirty="0" smtClean="0"/>
              <a:t>spirit</a:t>
            </a:r>
          </a:p>
          <a:p>
            <a:pPr lvl="1" algn="just">
              <a:spcBef>
                <a:spcPts val="0"/>
              </a:spcBef>
              <a:buFont typeface="Arial" panose="020B0604020202020204" pitchFamily="34" charset="0"/>
              <a:buChar char="•"/>
            </a:pPr>
            <a:r>
              <a:rPr lang="en-US" sz="2400" dirty="0" smtClean="0"/>
              <a:t>Believed </a:t>
            </a:r>
            <a:r>
              <a:rPr lang="en-US" sz="2400" dirty="0"/>
              <a:t>in achievement and </a:t>
            </a:r>
            <a:r>
              <a:rPr lang="en-US" sz="2400" dirty="0" smtClean="0"/>
              <a:t>education</a:t>
            </a:r>
          </a:p>
          <a:p>
            <a:pPr lvl="1" algn="just">
              <a:spcBef>
                <a:spcPts val="0"/>
              </a:spcBef>
              <a:buFont typeface="Arial" panose="020B0604020202020204" pitchFamily="34" charset="0"/>
              <a:buChar char="•"/>
            </a:pPr>
            <a:r>
              <a:rPr lang="en-US" sz="2400" dirty="0" smtClean="0"/>
              <a:t>Adopted a </a:t>
            </a:r>
            <a:r>
              <a:rPr lang="en-US" sz="2400" dirty="0"/>
              <a:t>secular </a:t>
            </a:r>
            <a:r>
              <a:rPr lang="en-US" sz="1400" dirty="0"/>
              <a:t>(worldly) </a:t>
            </a:r>
            <a:r>
              <a:rPr lang="en-US" sz="2400" dirty="0" smtClean="0"/>
              <a:t>view  </a:t>
            </a:r>
          </a:p>
          <a:p>
            <a:pPr lvl="1" algn="just">
              <a:spcBef>
                <a:spcPts val="0"/>
              </a:spcBef>
              <a:buFont typeface="Arial" panose="020B0604020202020204" pitchFamily="34" charset="0"/>
              <a:buChar char="•"/>
            </a:pPr>
            <a:r>
              <a:rPr lang="en-US" sz="2400" dirty="0" smtClean="0"/>
              <a:t>Achieved greatness in </a:t>
            </a:r>
            <a:r>
              <a:rPr lang="en-US" sz="2400" dirty="0"/>
              <a:t>literature and the </a:t>
            </a:r>
            <a:r>
              <a:rPr lang="en-US" sz="2400" dirty="0" smtClean="0"/>
              <a:t>arts</a:t>
            </a:r>
          </a:p>
          <a:p>
            <a:pPr lvl="1" algn="just">
              <a:spcBef>
                <a:spcPts val="0"/>
              </a:spcBef>
              <a:buFont typeface="Arial" panose="020B0604020202020204" pitchFamily="34" charset="0"/>
              <a:buChar char="•"/>
            </a:pPr>
            <a:r>
              <a:rPr lang="en-US" sz="2400" dirty="0" smtClean="0"/>
              <a:t>Emphasized individualism</a:t>
            </a:r>
            <a:r>
              <a:rPr lang="en-US" sz="2400" dirty="0"/>
              <a:t>, </a:t>
            </a:r>
            <a:r>
              <a:rPr lang="en-US" sz="2400" dirty="0" smtClean="0"/>
              <a:t>the </a:t>
            </a:r>
            <a:r>
              <a:rPr lang="en-US" sz="2400" dirty="0"/>
              <a:t>dignity and worth of the individual </a:t>
            </a:r>
            <a:r>
              <a:rPr lang="en-US" sz="2400" dirty="0" smtClean="0"/>
              <a:t>person</a:t>
            </a:r>
          </a:p>
          <a:p>
            <a:pPr lvl="1" algn="just">
              <a:spcBef>
                <a:spcPts val="0"/>
              </a:spcBef>
              <a:buFont typeface="Arial" panose="020B0604020202020204" pitchFamily="34" charset="0"/>
              <a:buChar char="•"/>
            </a:pPr>
            <a:r>
              <a:rPr lang="en-US" sz="2400" dirty="0" smtClean="0"/>
              <a:t>Championed the </a:t>
            </a:r>
            <a:r>
              <a:rPr lang="en-US" sz="2400" dirty="0"/>
              <a:t>idea of human improvement, that people should develop their talents through many activities: politics, sports, and the </a:t>
            </a:r>
            <a:r>
              <a:rPr lang="en-US" sz="2400" dirty="0" smtClean="0"/>
              <a:t>arts  </a:t>
            </a:r>
          </a:p>
          <a:p>
            <a:pPr lvl="1" algn="just">
              <a:spcBef>
                <a:spcPts val="0"/>
              </a:spcBef>
              <a:buFont typeface="Arial" panose="020B0604020202020204" pitchFamily="34" charset="0"/>
              <a:buChar char="•"/>
            </a:pPr>
            <a:endParaRPr lang="en-US" sz="2400" dirty="0"/>
          </a:p>
          <a:p>
            <a:pPr marL="457200" lvl="1" indent="0" algn="just">
              <a:spcBef>
                <a:spcPts val="0"/>
              </a:spcBef>
              <a:buNone/>
            </a:pPr>
            <a:r>
              <a:rPr lang="en-US" sz="2400" dirty="0" smtClean="0"/>
              <a:t>A </a:t>
            </a:r>
            <a:r>
              <a:rPr lang="en-US" sz="2400" dirty="0"/>
              <a:t>“Renaissance” man would have these characteristics and broad interests.</a:t>
            </a:r>
            <a:endParaRPr lang="en-US" sz="2400" u="sng" dirty="0"/>
          </a:p>
          <a:p>
            <a:pPr algn="just">
              <a:spcBef>
                <a:spcPts val="0"/>
              </a:spcBef>
            </a:pPr>
            <a:endParaRPr lang="en-US" sz="2800" dirty="0"/>
          </a:p>
          <a:p>
            <a:pPr marL="0" indent="0" algn="just">
              <a:spcBef>
                <a:spcPts val="0"/>
              </a:spcBef>
              <a:buNone/>
            </a:pPr>
            <a:r>
              <a:rPr lang="en-US" sz="2800" dirty="0" smtClean="0"/>
              <a:t>The </a:t>
            </a:r>
            <a:r>
              <a:rPr lang="en-US" sz="2800" dirty="0"/>
              <a:t>term “</a:t>
            </a:r>
            <a:r>
              <a:rPr lang="en-US" sz="2800" b="1" dirty="0">
                <a:solidFill>
                  <a:srgbClr val="C00000"/>
                </a:solidFill>
              </a:rPr>
              <a:t>humanities</a:t>
            </a:r>
            <a:r>
              <a:rPr lang="en-US" sz="2800" dirty="0"/>
              <a:t>”</a:t>
            </a:r>
            <a:r>
              <a:rPr lang="en-US" sz="2800" b="1" dirty="0"/>
              <a:t> </a:t>
            </a:r>
            <a:r>
              <a:rPr lang="en-US" sz="2800" dirty="0"/>
              <a:t>originates from </a:t>
            </a:r>
            <a:r>
              <a:rPr lang="en-US" sz="2800" dirty="0" smtClean="0"/>
              <a:t>this </a:t>
            </a:r>
            <a:r>
              <a:rPr lang="en-US" sz="2800" dirty="0"/>
              <a:t>era.  </a:t>
            </a:r>
            <a:endParaRPr lang="en-US" sz="2400" u="sng" dirty="0"/>
          </a:p>
        </p:txBody>
      </p:sp>
      <p:sp>
        <p:nvSpPr>
          <p:cNvPr id="2" name="Title 1"/>
          <p:cNvSpPr>
            <a:spLocks noGrp="1"/>
          </p:cNvSpPr>
          <p:nvPr>
            <p:ph type="title"/>
          </p:nvPr>
        </p:nvSpPr>
        <p:spPr>
          <a:xfrm>
            <a:off x="228600" y="0"/>
            <a:ext cx="86868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HUMANISM</a:t>
            </a:r>
            <a:endParaRPr lang="en-US" b="1" i="1" dirty="0">
              <a:ln w="11430"/>
              <a:effectLst>
                <a:outerShdw blurRad="50800" dist="39000" dir="5460000" algn="tl">
                  <a:srgbClr val="000000">
                    <a:alpha val="38000"/>
                  </a:srgbClr>
                </a:outerShdw>
              </a:effectLst>
            </a:endParaRPr>
          </a:p>
        </p:txBody>
      </p:sp>
      <p:sp>
        <p:nvSpPr>
          <p:cNvPr id="7" name="16-Point Star 6"/>
          <p:cNvSpPr/>
          <p:nvPr/>
        </p:nvSpPr>
        <p:spPr>
          <a:xfrm>
            <a:off x="31531" y="762000"/>
            <a:ext cx="1263869" cy="914400"/>
          </a:xfrm>
          <a:prstGeom prst="star16">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effectLst>
            <a:glow rad="12700">
              <a:schemeClr val="accent2">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Agency FB" pitchFamily="34" charset="0"/>
              </a:rPr>
              <a:t>2</a:t>
            </a:r>
            <a:r>
              <a:rPr lang="en-US" sz="3600" b="1" baseline="30000" dirty="0" smtClean="0">
                <a:solidFill>
                  <a:schemeClr val="bg1"/>
                </a:solidFill>
                <a:latin typeface="Agency FB" pitchFamily="34" charset="0"/>
              </a:rPr>
              <a:t>nd</a:t>
            </a:r>
            <a:r>
              <a:rPr lang="en-US" sz="4000" b="1" dirty="0" smtClean="0">
                <a:solidFill>
                  <a:schemeClr val="bg1"/>
                </a:solidFill>
                <a:latin typeface="Agency FB" pitchFamily="34" charset="0"/>
              </a:rPr>
              <a:t> </a:t>
            </a:r>
            <a:endParaRPr lang="en-US" sz="4000" b="1" dirty="0">
              <a:solidFill>
                <a:schemeClr val="bg1"/>
              </a:solidFill>
              <a:latin typeface="Agency FB" pitchFamily="34" charset="0"/>
            </a:endParaRPr>
          </a:p>
        </p:txBody>
      </p:sp>
      <p:pic>
        <p:nvPicPr>
          <p:cNvPr id="5" name="Picture 4"/>
          <p:cNvPicPr>
            <a:picLocks noChangeAspect="1"/>
          </p:cNvPicPr>
          <p:nvPr/>
        </p:nvPicPr>
        <p:blipFill>
          <a:blip r:embed="rId2"/>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1227942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1430"/>
                <a:effectLst>
                  <a:outerShdw blurRad="50800" dist="39000" dir="5460000" algn="tl">
                    <a:srgbClr val="000000">
                      <a:alpha val="38000"/>
                    </a:srgbClr>
                  </a:outerShdw>
                </a:effectLst>
              </a:rPr>
              <a:t>HUMANISM</a:t>
            </a:r>
            <a:endParaRPr lang="en-US" dirty="0"/>
          </a:p>
        </p:txBody>
      </p:sp>
      <p:sp>
        <p:nvSpPr>
          <p:cNvPr id="3" name="Content Placeholder 2"/>
          <p:cNvSpPr>
            <a:spLocks noGrp="1"/>
          </p:cNvSpPr>
          <p:nvPr>
            <p:ph idx="1"/>
          </p:nvPr>
        </p:nvSpPr>
        <p:spPr>
          <a:xfrm>
            <a:off x="1745672" y="1600200"/>
            <a:ext cx="7056583" cy="4911436"/>
          </a:xfrm>
        </p:spPr>
        <p:txBody>
          <a:bodyPr>
            <a:normAutofit fontScale="92500"/>
          </a:bodyPr>
          <a:lstStyle/>
          <a:p>
            <a:r>
              <a:rPr lang="en-US" dirty="0" smtClean="0"/>
              <a:t>Northern European Christian Humanists </a:t>
            </a:r>
          </a:p>
          <a:p>
            <a:pPr lvl="1">
              <a:buFont typeface="Arial" panose="020B0604020202020204" pitchFamily="34" charset="0"/>
              <a:buChar char="•"/>
            </a:pPr>
            <a:r>
              <a:rPr lang="en-US" dirty="0" smtClean="0"/>
              <a:t>Studied original </a:t>
            </a:r>
            <a:r>
              <a:rPr lang="en-US" dirty="0"/>
              <a:t>texts of the Church (Hebrew and Greek</a:t>
            </a:r>
            <a:r>
              <a:rPr lang="en-US" dirty="0" smtClean="0"/>
              <a:t>) </a:t>
            </a:r>
          </a:p>
          <a:p>
            <a:pPr lvl="1">
              <a:buFont typeface="Arial" panose="020B0604020202020204" pitchFamily="34" charset="0"/>
              <a:buChar char="•"/>
            </a:pPr>
            <a:r>
              <a:rPr lang="en-US" dirty="0" smtClean="0"/>
              <a:t>Desired to reform the Church </a:t>
            </a:r>
          </a:p>
          <a:p>
            <a:pPr lvl="1">
              <a:buFont typeface="Arial" panose="020B0604020202020204" pitchFamily="34" charset="0"/>
              <a:buChar char="•"/>
            </a:pPr>
            <a:r>
              <a:rPr lang="en-US" dirty="0" smtClean="0"/>
              <a:t>Challenged </a:t>
            </a:r>
            <a:r>
              <a:rPr lang="en-US" dirty="0"/>
              <a:t>long-accepted traditions, assumptions, and institutions.  </a:t>
            </a:r>
            <a:endParaRPr lang="en-US" dirty="0" smtClean="0"/>
          </a:p>
          <a:p>
            <a:pPr lvl="1">
              <a:buFont typeface="Arial" panose="020B0604020202020204" pitchFamily="34" charset="0"/>
              <a:buChar char="•"/>
            </a:pPr>
            <a:endParaRPr lang="en-US" dirty="0"/>
          </a:p>
          <a:p>
            <a:pPr marL="457200" lvl="1" indent="0">
              <a:buNone/>
            </a:pPr>
            <a:r>
              <a:rPr lang="en-US" dirty="0" smtClean="0"/>
              <a:t>As </a:t>
            </a:r>
            <a:r>
              <a:rPr lang="en-US" dirty="0"/>
              <a:t>they made all sorts of unsettling discoveries, it further validated their desire to challenge and question nearly everything---even long-standing church traditions.</a:t>
            </a:r>
          </a:p>
          <a:p>
            <a:endParaRPr lang="en-US" dirty="0"/>
          </a:p>
        </p:txBody>
      </p:sp>
      <p:sp>
        <p:nvSpPr>
          <p:cNvPr id="4" name="16-Point Star 3"/>
          <p:cNvSpPr/>
          <p:nvPr/>
        </p:nvSpPr>
        <p:spPr>
          <a:xfrm>
            <a:off x="354803" y="1854200"/>
            <a:ext cx="1263869" cy="914400"/>
          </a:xfrm>
          <a:prstGeom prst="star16">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effectLst>
            <a:glow rad="12700">
              <a:schemeClr val="accent2">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Agency FB" pitchFamily="34" charset="0"/>
              </a:rPr>
              <a:t>3</a:t>
            </a:r>
            <a:r>
              <a:rPr lang="en-US" sz="3600" b="1" baseline="30000" dirty="0" smtClean="0">
                <a:solidFill>
                  <a:schemeClr val="bg1"/>
                </a:solidFill>
                <a:latin typeface="Agency FB" pitchFamily="34" charset="0"/>
              </a:rPr>
              <a:t>rd</a:t>
            </a:r>
            <a:endParaRPr lang="en-US" sz="3600" b="1" dirty="0">
              <a:solidFill>
                <a:schemeClr val="bg1"/>
              </a:solidFill>
              <a:latin typeface="Agency FB" pitchFamily="34" charset="0"/>
            </a:endParaRPr>
          </a:p>
        </p:txBody>
      </p:sp>
      <p:pic>
        <p:nvPicPr>
          <p:cNvPr id="5" name="Picture 4"/>
          <p:cNvPicPr>
            <a:picLocks noChangeAspect="1"/>
          </p:cNvPicPr>
          <p:nvPr/>
        </p:nvPicPr>
        <p:blipFill>
          <a:blip r:embed="rId2"/>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95243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Humanist Cliques </a:t>
            </a:r>
            <a:r>
              <a:rPr lang="en-US" dirty="0" smtClean="0">
                <a:solidFill>
                  <a:srgbClr val="FFFF00"/>
                </a:solidFill>
                <a:sym typeface="Wingdings" panose="05000000000000000000" pitchFamily="2" charset="2"/>
              </a:rPr>
              <a:t></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a:t>1480s, </a:t>
            </a:r>
            <a:r>
              <a:rPr lang="en-US" dirty="0" smtClean="0"/>
              <a:t>Florence, Italy </a:t>
            </a:r>
            <a:r>
              <a:rPr lang="en-US" dirty="0"/>
              <a:t>- artists and intellectuals </a:t>
            </a:r>
            <a:r>
              <a:rPr lang="en-US" dirty="0" smtClean="0"/>
              <a:t>gathered </a:t>
            </a:r>
            <a:r>
              <a:rPr lang="en-US" dirty="0"/>
              <a:t>together in the courts of </a:t>
            </a:r>
            <a:r>
              <a:rPr lang="en-US" dirty="0" smtClean="0"/>
              <a:t>princes </a:t>
            </a:r>
            <a:r>
              <a:rPr lang="en-US" dirty="0"/>
              <a:t>or rich families such as the </a:t>
            </a:r>
            <a:r>
              <a:rPr lang="en-US" dirty="0" err="1" smtClean="0"/>
              <a:t>Medicis</a:t>
            </a:r>
            <a:r>
              <a:rPr lang="en-US" dirty="0"/>
              <a:t>. </a:t>
            </a:r>
          </a:p>
          <a:p>
            <a:r>
              <a:rPr lang="en-US" dirty="0"/>
              <a:t>Made it their mission to recreate the past and relive it through translating and comprehending the classical works.</a:t>
            </a:r>
          </a:p>
          <a:p>
            <a:endParaRPr lang="en-US"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206" y="4714731"/>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292659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Humanist Cliques </a:t>
            </a:r>
            <a:r>
              <a:rPr lang="en-US" dirty="0">
                <a:solidFill>
                  <a:srgbClr val="FFFF00"/>
                </a:solidFill>
                <a:sym typeface="Wingdings" panose="05000000000000000000" pitchFamily="2" charset="2"/>
              </a:rPr>
              <a:t></a:t>
            </a:r>
            <a:endParaRPr lang="en-US" dirty="0"/>
          </a:p>
        </p:txBody>
      </p:sp>
      <p:sp>
        <p:nvSpPr>
          <p:cNvPr id="3" name="Content Placeholder 2"/>
          <p:cNvSpPr>
            <a:spLocks noGrp="1"/>
          </p:cNvSpPr>
          <p:nvPr>
            <p:ph idx="1"/>
          </p:nvPr>
        </p:nvSpPr>
        <p:spPr/>
        <p:txBody>
          <a:bodyPr/>
          <a:lstStyle/>
          <a:p>
            <a:r>
              <a:rPr lang="en-US" dirty="0"/>
              <a:t>Lorenzo the Great (Medici) assembled groups of humanists, philosophers and artists to form a literary society who interpreted works and formed ideas that were then translated by artists, painters, goldsmiths and musicians.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808" y="4219429"/>
            <a:ext cx="1777423" cy="213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81016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Humanist Cliques </a:t>
            </a:r>
            <a:r>
              <a:rPr lang="en-US" dirty="0">
                <a:solidFill>
                  <a:srgbClr val="FFFF00"/>
                </a:solidFill>
                <a:sym typeface="Wingdings" panose="05000000000000000000" pitchFamily="2" charset="2"/>
              </a:rPr>
              <a:t></a:t>
            </a:r>
            <a:endParaRPr lang="en-US" dirty="0"/>
          </a:p>
        </p:txBody>
      </p:sp>
      <p:sp>
        <p:nvSpPr>
          <p:cNvPr id="3" name="Content Placeholder 2"/>
          <p:cNvSpPr>
            <a:spLocks noGrp="1"/>
          </p:cNvSpPr>
          <p:nvPr>
            <p:ph idx="1"/>
          </p:nvPr>
        </p:nvSpPr>
        <p:spPr/>
        <p:txBody>
          <a:bodyPr/>
          <a:lstStyle/>
          <a:p>
            <a:pPr>
              <a:lnSpc>
                <a:spcPct val="90000"/>
              </a:lnSpc>
            </a:pPr>
            <a:r>
              <a:rPr lang="en-US" dirty="0"/>
              <a:t>Italians wanted to recapture the glory of Rome</a:t>
            </a:r>
          </a:p>
          <a:p>
            <a:pPr>
              <a:lnSpc>
                <a:spcPct val="90000"/>
              </a:lnSpc>
            </a:pPr>
            <a:r>
              <a:rPr lang="en-US" dirty="0" smtClean="0"/>
              <a:t>Convinced </a:t>
            </a:r>
            <a:r>
              <a:rPr lang="en-US" dirty="0"/>
              <a:t>of the superior wisdom of the ancients - classical legends must contain profound and mysterious truth</a:t>
            </a:r>
          </a:p>
          <a:p>
            <a:pPr marL="742950" lvl="2" indent="-342900"/>
            <a:r>
              <a:rPr lang="en-US" dirty="0"/>
              <a:t>Represented  more than fairy-tales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63" y="4029552"/>
            <a:ext cx="5863071" cy="215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128801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EKPHRASIS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1" y="1600200"/>
            <a:ext cx="7005782" cy="4218709"/>
          </a:xfrm>
        </p:spPr>
        <p:txBody>
          <a:bodyPr>
            <a:normAutofit fontScale="92500" lnSpcReduction="20000"/>
          </a:bodyPr>
          <a:lstStyle/>
          <a:p>
            <a:r>
              <a:rPr lang="en-US" dirty="0"/>
              <a:t>One artistic form emulates another artistic form</a:t>
            </a:r>
          </a:p>
          <a:p>
            <a:r>
              <a:rPr lang="en-US" dirty="0"/>
              <a:t>The relationships of the arts, most specifically painting and poetry, was related to a famous dictum in Horace's </a:t>
            </a:r>
            <a:r>
              <a:rPr lang="en-US" i="1" dirty="0" err="1">
                <a:solidFill>
                  <a:srgbClr val="FFFF00"/>
                </a:solidFill>
              </a:rPr>
              <a:t>Ars</a:t>
            </a:r>
            <a:r>
              <a:rPr lang="en-US" i="1" dirty="0">
                <a:solidFill>
                  <a:srgbClr val="FFFF00"/>
                </a:solidFill>
              </a:rPr>
              <a:t> </a:t>
            </a:r>
            <a:r>
              <a:rPr lang="en-US" i="1" dirty="0" err="1">
                <a:solidFill>
                  <a:srgbClr val="FFFF00"/>
                </a:solidFill>
              </a:rPr>
              <a:t>Poetica</a:t>
            </a:r>
            <a:r>
              <a:rPr lang="en-US" i="1" dirty="0"/>
              <a:t>, "</a:t>
            </a:r>
            <a:r>
              <a:rPr lang="en-US" i="1" dirty="0" err="1"/>
              <a:t>ut</a:t>
            </a:r>
            <a:r>
              <a:rPr lang="en-US" i="1" dirty="0"/>
              <a:t> </a:t>
            </a:r>
            <a:r>
              <a:rPr lang="en-US" i="1" dirty="0" err="1"/>
              <a:t>pictura</a:t>
            </a:r>
            <a:r>
              <a:rPr lang="en-US" i="1" dirty="0"/>
              <a:t> </a:t>
            </a:r>
            <a:r>
              <a:rPr lang="en-US" i="1" dirty="0" err="1"/>
              <a:t>poesis</a:t>
            </a:r>
            <a:r>
              <a:rPr lang="en-US" i="1" dirty="0"/>
              <a:t>," </a:t>
            </a:r>
            <a:r>
              <a:rPr lang="en-US" dirty="0"/>
              <a:t>or literally "As painting so is poetry." </a:t>
            </a:r>
          </a:p>
          <a:p>
            <a:r>
              <a:rPr lang="en-US" dirty="0" smtClean="0"/>
              <a:t>Popular in Renaissance literature </a:t>
            </a:r>
          </a:p>
          <a:p>
            <a:r>
              <a:rPr lang="en-US" dirty="0"/>
              <a:t>N</a:t>
            </a:r>
            <a:r>
              <a:rPr lang="en-US" dirty="0" smtClean="0"/>
              <a:t>atural result of studying ancient texts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821" y="2696730"/>
            <a:ext cx="20002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3523292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EKPHRASIS</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Lorenzo’s clique studied Hesiod’s </a:t>
            </a:r>
            <a:r>
              <a:rPr lang="en-US" dirty="0" err="1" smtClean="0"/>
              <a:t>Theogony</a:t>
            </a:r>
            <a:r>
              <a:rPr lang="en-US" dirty="0" smtClean="0"/>
              <a:t> which contains a description of the birth of Aphrodite.</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337" y="2728913"/>
            <a:ext cx="2511084" cy="377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rot="10800000" flipH="1" flipV="1">
            <a:off x="6958012" y="6243091"/>
            <a:ext cx="2185988" cy="610981"/>
          </a:xfrm>
          <a:prstGeom prst="rect">
            <a:avLst/>
          </a:prstGeom>
        </p:spPr>
      </p:pic>
    </p:spTree>
    <p:extLst>
      <p:ext uri="{BB962C8B-B14F-4D97-AF65-F5344CB8AC3E}">
        <p14:creationId xmlns:p14="http://schemas.microsoft.com/office/powerpoint/2010/main" val="2776965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1048</Words>
  <Application>Microsoft Office PowerPoint</Application>
  <PresentationFormat>On-screen Show (4:3)</PresentationFormat>
  <Paragraphs>158</Paragraphs>
  <Slides>27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Agency FB</vt:lpstr>
      <vt:lpstr>Arial</vt:lpstr>
      <vt:lpstr>Calibri</vt:lpstr>
      <vt:lpstr>Times New Roman</vt:lpstr>
      <vt:lpstr>Wingdings</vt:lpstr>
      <vt:lpstr>Office Theme</vt:lpstr>
      <vt:lpstr>iRespondGraphMaster</vt:lpstr>
      <vt:lpstr>PowerPoint Presentation</vt:lpstr>
      <vt:lpstr>HUMANISM Spirit of the Age</vt:lpstr>
      <vt:lpstr>HUMANISM</vt:lpstr>
      <vt:lpstr>HUMANISM</vt:lpstr>
      <vt:lpstr>Humanist Cliques </vt:lpstr>
      <vt:lpstr>Humanist Cliques </vt:lpstr>
      <vt:lpstr>Humanist Cliques </vt:lpstr>
      <vt:lpstr>EKPHRASIS</vt:lpstr>
      <vt:lpstr>EKPHRASIS</vt:lpstr>
      <vt:lpstr>Theogony of Hesiod  ca. 700 B.C.</vt:lpstr>
      <vt:lpstr>Ekphrasis</vt:lpstr>
      <vt:lpstr>Poliziano’s Giostra ca. 1475-8</vt:lpstr>
      <vt:lpstr>PowerPoint Presentation</vt:lpstr>
      <vt:lpstr>Ekphrasis</vt:lpstr>
      <vt:lpstr>PowerPoint Presentation</vt:lpstr>
      <vt:lpstr>Ekphrasis</vt:lpstr>
      <vt:lpstr>PowerPoint Presentation</vt:lpstr>
      <vt:lpstr>YOUR TURN</vt:lpstr>
      <vt:lpstr>Willow Poem by William Carlos Williams</vt:lpstr>
      <vt:lpstr>Black Boys Play the Classics by Toi Derricotte</vt:lpstr>
      <vt:lpstr>Cabezón By Amy Beeder</vt:lpstr>
      <vt:lpstr>Washington Crossing the Delaware by Emanuel Gottlieb Leutze</vt:lpstr>
      <vt:lpstr>Queen Elizabeth by Edward Spencer</vt:lpstr>
      <vt:lpstr>The Result of Good Housing by Hale Woodruff</vt:lpstr>
      <vt:lpstr>The Great Chicago Fire by Sgt. James Mackintosh, Chicago Signal Service Station</vt:lpstr>
      <vt:lpstr>Socrate’s Apology by Plato</vt:lpstr>
      <vt:lpstr>Concerning the Palace of the Great Khan  by Marco Polo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Site License</dc:creator>
  <cp:lastModifiedBy>Stephanie Tatum</cp:lastModifiedBy>
  <cp:revision>34</cp:revision>
  <dcterms:created xsi:type="dcterms:W3CDTF">2015-05-05T15:18:21Z</dcterms:created>
  <dcterms:modified xsi:type="dcterms:W3CDTF">2015-07-29T12:09:09Z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