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9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9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6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200E2E-A58C-4828-A2A6-B4493F218F7A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1A68E6-B04A-4B84-8D3F-B750182C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Faust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Johann Wolfgang von Goethe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90" y="581057"/>
            <a:ext cx="461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Goethe's play comes from popular legends that circulated throughout Europe from the sixteenth century onward. </a:t>
            </a:r>
            <a:endParaRPr lang="en-US" dirty="0" smtClean="0"/>
          </a:p>
          <a:p>
            <a:r>
              <a:rPr lang="en-US" dirty="0" smtClean="0"/>
              <a:t>Scholars </a:t>
            </a:r>
            <a:r>
              <a:rPr lang="en-US" dirty="0"/>
              <a:t>believe that a man named Faust -- probably a doctor or spiritualist -- did actually exist in sixteenth century Germany.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even receives a mention from Martin Luther, the father of the Protestant Reformation, as a "conjurer and necromancer" who dabbled in the devil's work.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real Faust probably dabbled in alchemy and made a living as a traveling magician, providing spectacle to audiences of medieval Europe.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4064719"/>
          </a:xfrm>
        </p:spPr>
        <p:txBody>
          <a:bodyPr>
            <a:normAutofit/>
          </a:bodyPr>
          <a:lstStyle/>
          <a:p>
            <a:r>
              <a:rPr lang="en-US" dirty="0"/>
              <a:t>Goethe's </a:t>
            </a:r>
            <a:r>
              <a:rPr lang="en-US" i="1" dirty="0" smtClean="0"/>
              <a:t>Faust</a:t>
            </a:r>
            <a:r>
              <a:rPr lang="en-US" dirty="0"/>
              <a:t> </a:t>
            </a:r>
            <a:r>
              <a:rPr lang="en-US" dirty="0" smtClean="0"/>
              <a:t>tells </a:t>
            </a:r>
            <a:r>
              <a:rPr lang="en-US" dirty="0"/>
              <a:t>a </a:t>
            </a:r>
            <a:r>
              <a:rPr lang="en-US" dirty="0" smtClean="0"/>
              <a:t>grand </a:t>
            </a:r>
            <a:r>
              <a:rPr lang="en-US" dirty="0"/>
              <a:t>and </a:t>
            </a:r>
            <a:r>
              <a:rPr lang="en-US" dirty="0" smtClean="0"/>
              <a:t>philosophical </a:t>
            </a:r>
            <a:r>
              <a:rPr lang="en-US" dirty="0"/>
              <a:t>tale. </a:t>
            </a:r>
            <a:endParaRPr lang="en-US" dirty="0" smtClean="0"/>
          </a:p>
          <a:p>
            <a:r>
              <a:rPr lang="en-US" dirty="0" smtClean="0"/>
              <a:t>Goethe </a:t>
            </a:r>
            <a:r>
              <a:rPr lang="en-US" dirty="0"/>
              <a:t>wrote the play in order to explore the themes of philosophy, religion, politics, culture, and literature, as well as what these meant in the context of an enlightened age.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story, Faust is not a </a:t>
            </a:r>
            <a:r>
              <a:rPr lang="en-US" dirty="0" smtClean="0"/>
              <a:t>magician </a:t>
            </a:r>
            <a:r>
              <a:rPr lang="en-US" dirty="0"/>
              <a:t>but is, instead, an academic who has reached the limits of learning and knowledge. He seeks a fuller life and to know about nature and the universe. Through a wager with the Devil, he hopes to take advantage of a life beyond his study and see the answers that the universe might provide to him</a:t>
            </a:r>
            <a:r>
              <a:rPr lang="en-US" dirty="0" smtClean="0"/>
              <a:t>.</a:t>
            </a:r>
          </a:p>
          <a:p>
            <a:r>
              <a:rPr lang="en-US" dirty="0"/>
              <a:t>Faust is, in the end, a tragedy. </a:t>
            </a:r>
            <a:r>
              <a:rPr lang="en-US" dirty="0" smtClean="0"/>
              <a:t>His realization that eternal love trumps a man’s subjective self cannot </a:t>
            </a:r>
            <a:r>
              <a:rPr lang="en-US" dirty="0"/>
              <a:t>save him from his pact with the Devil. Faust, representing the modern human being, always drives himself to damnation, held back from the moment of true enlightenment.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28" y="482129"/>
            <a:ext cx="285927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Faust</a:t>
            </a:r>
            <a:r>
              <a:rPr lang="en-US" dirty="0" smtClean="0"/>
              <a:t> and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intellectual history of Europe, Johann Wolfgang yon Goethe (1749-1832) is central to the development of Romantic thinking, which was contemporary in his day. </a:t>
            </a:r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/>
              <a:t>Goethe attempts to see the world in a new light, he must reconsider old questions of good and evil, as well as questions about human nature. The story of Faust allows such considerations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89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Faust</a:t>
            </a:r>
            <a:r>
              <a:rPr lang="en-US" dirty="0" smtClean="0"/>
              <a:t> and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4142357"/>
          </a:xfrm>
        </p:spPr>
        <p:txBody>
          <a:bodyPr>
            <a:normAutofit/>
          </a:bodyPr>
          <a:lstStyle/>
          <a:p>
            <a:r>
              <a:rPr lang="en-US" dirty="0"/>
              <a:t>Romantics strive for something beyond their reach, beyond anyone's reach. Contentment is not their goal.</a:t>
            </a:r>
          </a:p>
          <a:p>
            <a:r>
              <a:rPr lang="en-US" dirty="0"/>
              <a:t>Faust as a Romantic </a:t>
            </a:r>
            <a:r>
              <a:rPr lang="en-US" dirty="0" smtClean="0"/>
              <a:t>realizes </a:t>
            </a:r>
            <a:r>
              <a:rPr lang="en-US" dirty="0"/>
              <a:t>the limitations of what's in books and </a:t>
            </a:r>
            <a:r>
              <a:rPr lang="en-US" dirty="0" smtClean="0"/>
              <a:t>is unwilling </a:t>
            </a:r>
            <a:r>
              <a:rPr lang="en-US" dirty="0"/>
              <a:t>to accept those limitations. </a:t>
            </a:r>
            <a:endParaRPr lang="en-US" dirty="0" smtClean="0"/>
          </a:p>
          <a:p>
            <a:r>
              <a:rPr lang="en-US" dirty="0" smtClean="0"/>
              <a:t>Romantic express a </a:t>
            </a:r>
            <a:r>
              <a:rPr lang="en-US" dirty="0"/>
              <a:t>faith in Nature as a creative </a:t>
            </a:r>
            <a:r>
              <a:rPr lang="en-US" dirty="0" smtClean="0"/>
              <a:t>source of </a:t>
            </a:r>
            <a:r>
              <a:rPr lang="en-US" dirty="0"/>
              <a:t>comfort and energy. Faust expresses his enthusiasm </a:t>
            </a:r>
            <a:r>
              <a:rPr lang="en-US" dirty="0" smtClean="0"/>
              <a:t>when </a:t>
            </a:r>
            <a:r>
              <a:rPr lang="en-US" dirty="0"/>
              <a:t>he contrasts the value of experiencing nature with the deadness of </a:t>
            </a:r>
            <a:r>
              <a:rPr lang="en-US" dirty="0" smtClean="0"/>
              <a:t>books.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Rather </a:t>
            </a:r>
            <a:r>
              <a:rPr lang="en-US" dirty="0"/>
              <a:t>than seeking knowledge, </a:t>
            </a:r>
            <a:r>
              <a:rPr lang="en-US" dirty="0" smtClean="0"/>
              <a:t>Goethe's </a:t>
            </a:r>
            <a:r>
              <a:rPr lang="en-US" dirty="0"/>
              <a:t>Faust seeks experience and feeling. This also makes his quest </a:t>
            </a:r>
            <a:r>
              <a:rPr lang="en-US" dirty="0" smtClean="0"/>
              <a:t>a part </a:t>
            </a:r>
            <a:r>
              <a:rPr lang="en-US" dirty="0"/>
              <a:t>of the Romantic tradition. The Romantic hero must approach life's mysteries by active participation, not by reflection.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Faust</a:t>
            </a:r>
            <a:r>
              <a:rPr lang="en-US" dirty="0" smtClean="0"/>
              <a:t> vs. </a:t>
            </a:r>
            <a:r>
              <a:rPr lang="en-US" i="1" dirty="0" smtClean="0"/>
              <a:t>Candide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you read Voltaire's </a:t>
            </a:r>
            <a:r>
              <a:rPr lang="en-US" sz="2400" i="1" dirty="0" smtClean="0"/>
              <a:t>Candide</a:t>
            </a:r>
            <a:r>
              <a:rPr lang="en-US" sz="2400" dirty="0" smtClean="0"/>
              <a:t>, </a:t>
            </a:r>
            <a:r>
              <a:rPr lang="en-US" sz="2400" dirty="0"/>
              <a:t>y</a:t>
            </a:r>
            <a:r>
              <a:rPr lang="en-US" sz="2400" dirty="0" smtClean="0"/>
              <a:t>ou </a:t>
            </a:r>
            <a:r>
              <a:rPr lang="en-US" sz="2400" dirty="0"/>
              <a:t>saw the hero finally attain some happiness at the end by cultivating his own garden.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does not make a very good metaphor for Romantic goals, though it may satisfy the Enlightenment figures who preceded Goethe. The Romantic wants the wildness of nature, not its controllable features.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13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 background information on p. 845 and p. 846.</a:t>
            </a:r>
          </a:p>
          <a:p>
            <a:r>
              <a:rPr lang="en-US" sz="2400" dirty="0" smtClean="0"/>
              <a:t>Read the Prologue in Heaven, a conversation among The Lord (God), Mephistopheles (the devil), and Raphael, Gabriel, and Michael (archangels) pp. 846-850.</a:t>
            </a:r>
          </a:p>
          <a:p>
            <a:r>
              <a:rPr lang="en-US" sz="2400" dirty="0" smtClean="0"/>
              <a:t>Answer the Literary Analysis question in the margin of pages 847 &amp; 848.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41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Read the excerpt for Part I of Faust on pp. 851-862.</a:t>
            </a:r>
          </a:p>
          <a:p>
            <a:r>
              <a:rPr lang="en-US" sz="2800" dirty="0" smtClean="0"/>
              <a:t>Use quotes from the text to answer the Literary Analysis questions in the margins of pages 852, 854, 856, 860, &amp; 861. 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quotes from the </a:t>
            </a:r>
            <a:r>
              <a:rPr lang="en-US" sz="2800" dirty="0" smtClean="0"/>
              <a:t>text to answer #1, 2, &amp; 3 p. 863.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b="1" dirty="0" smtClean="0"/>
              <a:t>Don’t </a:t>
            </a:r>
            <a:r>
              <a:rPr lang="en-US" sz="2800" b="1" dirty="0"/>
              <a:t>forget lead-ins!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6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</TotalTime>
  <Words>403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Faust</vt:lpstr>
      <vt:lpstr>Background</vt:lpstr>
      <vt:lpstr>Background </vt:lpstr>
      <vt:lpstr>Faust and Romanticism</vt:lpstr>
      <vt:lpstr>Faust and Romanticism</vt:lpstr>
      <vt:lpstr>Faust vs. Candide</vt:lpstr>
      <vt:lpstr>In your textbook…</vt:lpstr>
      <vt:lpstr>In your textbook…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Faust</dc:title>
  <dc:creator>Stephanie Tatum</dc:creator>
  <cp:lastModifiedBy>Stephanie Tatum</cp:lastModifiedBy>
  <cp:revision>4</cp:revision>
  <dcterms:created xsi:type="dcterms:W3CDTF">2016-02-21T20:54:14Z</dcterms:created>
  <dcterms:modified xsi:type="dcterms:W3CDTF">2016-02-21T21:26:42Z</dcterms:modified>
</cp:coreProperties>
</file>