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D1E"/>
    <a:srgbClr val="12D424"/>
    <a:srgbClr val="3248B4"/>
    <a:srgbClr val="CCB71E"/>
    <a:srgbClr val="37B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9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422D9CD-126B-4E20-A099-F5AA30D4B99E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25454E2-A626-449C-A5A2-6BEB574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78" y="1099714"/>
            <a:ext cx="9966960" cy="3035808"/>
          </a:xfrm>
        </p:spPr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Forum of Trajan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9" y="0"/>
            <a:ext cx="7891272" cy="1069848"/>
          </a:xfrm>
        </p:spPr>
        <p:txBody>
          <a:bodyPr/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By: Vanessa Francescangeli</a:t>
            </a:r>
            <a:endParaRPr lang="en-US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4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080" y="-84702"/>
            <a:ext cx="7015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Forum of  Trajan; 112 A.D.</a:t>
            </a:r>
          </a:p>
          <a:p>
            <a:pPr algn="ctr"/>
            <a:r>
              <a:rPr lang="en-US" dirty="0" smtClean="0"/>
              <a:t>By: </a:t>
            </a:r>
            <a:r>
              <a:rPr lang="en-US" dirty="0" err="1" smtClean="0"/>
              <a:t>Apollodorus</a:t>
            </a:r>
            <a:r>
              <a:rPr lang="en-US" dirty="0" smtClean="0"/>
              <a:t> of Damascus</a:t>
            </a:r>
          </a:p>
          <a:p>
            <a:pPr algn="ctr"/>
            <a:r>
              <a:rPr lang="en-US" dirty="0" smtClean="0"/>
              <a:t>Made out of marble,  brick, bronze, and stone</a:t>
            </a:r>
          </a:p>
          <a:p>
            <a:pPr algn="ctr"/>
            <a:r>
              <a:rPr lang="en-US" dirty="0" smtClean="0"/>
              <a:t>Approximately 300 X 185 meters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6" b="99234" l="7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72" y="836284"/>
            <a:ext cx="7972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 rot="10800000" flipV="1">
            <a:off x="8949418" y="2209236"/>
            <a:ext cx="2332748" cy="1709660"/>
          </a:xfrm>
          <a:prstGeom prst="wedgeRectCallout">
            <a:avLst>
              <a:gd name="adj1" fmla="val 180044"/>
              <a:gd name="adj2" fmla="val 98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49418" y="2238679"/>
            <a:ext cx="2206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Function:  Forums are  made as civic spaces such as social, </a:t>
            </a:r>
            <a:r>
              <a:rPr lang="en-US" dirty="0" err="1" smtClean="0">
                <a:solidFill>
                  <a:schemeClr val="bg1"/>
                </a:solidFill>
              </a:rPr>
              <a:t>commerical</a:t>
            </a:r>
            <a:r>
              <a:rPr lang="en-US" dirty="0" smtClean="0">
                <a:solidFill>
                  <a:schemeClr val="bg1"/>
                </a:solidFill>
              </a:rPr>
              <a:t>, and political centers</a:t>
            </a:r>
            <a:r>
              <a:rPr lang="en-US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 rot="10800000">
            <a:off x="5496909" y="5353242"/>
            <a:ext cx="2490951" cy="1504757"/>
          </a:xfrm>
          <a:prstGeom prst="wedgeRectCallout">
            <a:avLst>
              <a:gd name="adj1" fmla="val -7541"/>
              <a:gd name="adj2" fmla="val 123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5749" y="5319820"/>
            <a:ext cx="25750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Form:  </a:t>
            </a:r>
            <a:r>
              <a:rPr lang="en-US" sz="1700" dirty="0">
                <a:solidFill>
                  <a:schemeClr val="bg1"/>
                </a:solidFill>
              </a:rPr>
              <a:t>U</a:t>
            </a:r>
            <a:r>
              <a:rPr lang="en-US" sz="1700" dirty="0" smtClean="0">
                <a:solidFill>
                  <a:schemeClr val="bg1"/>
                </a:solidFill>
              </a:rPr>
              <a:t>se of equestrian sculpture showing Trajan on horse.  Significant because placed in the middle of the forum.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73420" y="2133742"/>
            <a:ext cx="2096813" cy="2343665"/>
          </a:xfrm>
          <a:prstGeom prst="wedgeRectCallout">
            <a:avLst>
              <a:gd name="adj1" fmla="val 79340"/>
              <a:gd name="adj2" fmla="val -45201"/>
            </a:avLst>
          </a:prstGeom>
          <a:solidFill>
            <a:srgbClr val="37BA30"/>
          </a:solidFill>
          <a:ln>
            <a:solidFill>
              <a:srgbClr val="37B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420" y="2098897"/>
            <a:ext cx="20968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Function:  Two libraries surround the Trajan Column. Speculation is that they contained the soldier-emperor's account of the Roman-Dacian Wars.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 rot="10800000">
            <a:off x="0" y="105258"/>
            <a:ext cx="2380593" cy="1257550"/>
          </a:xfrm>
          <a:prstGeom prst="wedgeRectCallout">
            <a:avLst>
              <a:gd name="adj1" fmla="val -60268"/>
              <a:gd name="adj2" fmla="val -347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33868"/>
            <a:ext cx="215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Context:  The patron of this forum was Marcus </a:t>
            </a:r>
            <a:r>
              <a:rPr lang="en-US" dirty="0" err="1" smtClean="0">
                <a:solidFill>
                  <a:schemeClr val="bg1"/>
                </a:solidFill>
              </a:rPr>
              <a:t>Ulpius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Trajanus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 rot="10800000">
            <a:off x="2380591" y="3918896"/>
            <a:ext cx="2191408" cy="2939104"/>
          </a:xfrm>
          <a:prstGeom prst="wedgeRectCallout">
            <a:avLst>
              <a:gd name="adj1" fmla="val -45512"/>
              <a:gd name="adj2" fmla="val 1115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0593" y="3918898"/>
            <a:ext cx="219140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Content: In the Basilica, there are </a:t>
            </a:r>
            <a:r>
              <a:rPr lang="en-US" sz="1700" dirty="0">
                <a:solidFill>
                  <a:schemeClr val="bg1"/>
                </a:solidFill>
              </a:rPr>
              <a:t>many rows of columns separating the side </a:t>
            </a:r>
            <a:r>
              <a:rPr lang="en-US" sz="1700" dirty="0" smtClean="0">
                <a:solidFill>
                  <a:schemeClr val="bg1"/>
                </a:solidFill>
              </a:rPr>
              <a:t>aisles. This is </a:t>
            </a:r>
            <a:r>
              <a:rPr lang="en-US" sz="1700" dirty="0">
                <a:solidFill>
                  <a:schemeClr val="bg1"/>
                </a:solidFill>
              </a:rPr>
              <a:t>a traditional means of structure for </a:t>
            </a:r>
            <a:r>
              <a:rPr lang="en-US" sz="1700" dirty="0" smtClean="0">
                <a:solidFill>
                  <a:schemeClr val="bg1"/>
                </a:solidFill>
              </a:rPr>
              <a:t>basilicas and can </a:t>
            </a:r>
            <a:r>
              <a:rPr lang="en-US" sz="1700" dirty="0">
                <a:solidFill>
                  <a:schemeClr val="bg1"/>
                </a:solidFill>
              </a:rPr>
              <a:t>be traced back to Egyptian hypostyle Halls.</a:t>
            </a:r>
          </a:p>
          <a:p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8259838" y="105258"/>
            <a:ext cx="2697196" cy="1924628"/>
          </a:xfrm>
          <a:prstGeom prst="wedgeRectCallout">
            <a:avLst>
              <a:gd name="adj1" fmla="val -211835"/>
              <a:gd name="adj2" fmla="val 36325"/>
            </a:avLst>
          </a:prstGeom>
          <a:solidFill>
            <a:srgbClr val="CCB71E"/>
          </a:solidFill>
          <a:ln>
            <a:solidFill>
              <a:srgbClr val="CCB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15664" y="133868"/>
            <a:ext cx="264137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Content:  The Trajan column </a:t>
            </a:r>
            <a:r>
              <a:rPr lang="en-US" sz="1700" dirty="0">
                <a:solidFill>
                  <a:schemeClr val="bg1"/>
                </a:solidFill>
              </a:rPr>
              <a:t>is most famous for its spiral </a:t>
            </a:r>
            <a:r>
              <a:rPr lang="en-US" sz="1700" dirty="0" smtClean="0">
                <a:solidFill>
                  <a:schemeClr val="bg1"/>
                </a:solidFill>
              </a:rPr>
              <a:t>base reliefs, </a:t>
            </a:r>
            <a:r>
              <a:rPr lang="en-US" sz="1700" dirty="0">
                <a:solidFill>
                  <a:schemeClr val="bg1"/>
                </a:solidFill>
              </a:rPr>
              <a:t>which artistically describes the epic wars between the Romans and </a:t>
            </a:r>
            <a:r>
              <a:rPr lang="en-US" sz="1700" dirty="0" err="1" smtClean="0">
                <a:solidFill>
                  <a:schemeClr val="bg1"/>
                </a:solidFill>
              </a:rPr>
              <a:t>Dacians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1818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2" y="982226"/>
            <a:ext cx="7831521" cy="48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0863" y="178419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reen Piloww"/>
              </a:rPr>
              <a:t>7</a:t>
            </a:r>
            <a:endParaRPr lang="en-US" b="1" dirty="0">
              <a:latin typeface="Green Piloww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450317" y="284809"/>
            <a:ext cx="2695903" cy="2708434"/>
          </a:xfrm>
          <a:prstGeom prst="wedgeRectCallout">
            <a:avLst>
              <a:gd name="adj1" fmla="val -156754"/>
              <a:gd name="adj2" fmla="val 1258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0318" y="284809"/>
            <a:ext cx="26959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Context: Unlike </a:t>
            </a:r>
            <a:r>
              <a:rPr lang="en-US" sz="1700" dirty="0">
                <a:solidFill>
                  <a:schemeClr val="bg1"/>
                </a:solidFill>
              </a:rPr>
              <a:t>later Christian basilicas, </a:t>
            </a:r>
            <a:r>
              <a:rPr lang="en-US" sz="1700" dirty="0" smtClean="0">
                <a:solidFill>
                  <a:schemeClr val="bg1"/>
                </a:solidFill>
              </a:rPr>
              <a:t>this one </a:t>
            </a:r>
            <a:r>
              <a:rPr lang="en-US" sz="1700" dirty="0">
                <a:solidFill>
                  <a:schemeClr val="bg1"/>
                </a:solidFill>
              </a:rPr>
              <a:t>had no known religious function; it was dedicated to the administration of justice, commerce and the presence of the emperor. It </a:t>
            </a:r>
            <a:r>
              <a:rPr lang="en-US" sz="1700" dirty="0" smtClean="0">
                <a:solidFill>
                  <a:schemeClr val="bg1"/>
                </a:solidFill>
              </a:rPr>
              <a:t>was also </a:t>
            </a:r>
            <a:r>
              <a:rPr lang="en-US" sz="1700" dirty="0">
                <a:solidFill>
                  <a:schemeClr val="bg1"/>
                </a:solidFill>
              </a:rPr>
              <a:t>the </a:t>
            </a:r>
            <a:r>
              <a:rPr lang="en-US" sz="1700" dirty="0" smtClean="0">
                <a:solidFill>
                  <a:schemeClr val="bg1"/>
                </a:solidFill>
              </a:rPr>
              <a:t>largest in Rome.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0205" y="1639026"/>
            <a:ext cx="23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reen Piloww"/>
              </a:rPr>
              <a:t>8</a:t>
            </a:r>
            <a:endParaRPr lang="en-US" b="1" dirty="0">
              <a:latin typeface="Green Piloww"/>
            </a:endParaRPr>
          </a:p>
        </p:txBody>
      </p:sp>
      <p:sp>
        <p:nvSpPr>
          <p:cNvPr id="8" name="Rectangular Callout 7"/>
          <p:cNvSpPr/>
          <p:nvPr/>
        </p:nvSpPr>
        <p:spPr>
          <a:xfrm rot="10800000">
            <a:off x="930166" y="2743198"/>
            <a:ext cx="2254468" cy="2049518"/>
          </a:xfrm>
          <a:prstGeom prst="wedgeRectCallout">
            <a:avLst>
              <a:gd name="adj1" fmla="val -90762"/>
              <a:gd name="adj2" fmla="val 911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0166" y="2758965"/>
            <a:ext cx="2254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</a:t>
            </a:r>
            <a:r>
              <a:rPr lang="en-US" dirty="0">
                <a:solidFill>
                  <a:schemeClr val="bg1"/>
                </a:solidFill>
              </a:rPr>
              <a:t>:   Grand scale depicts power and authority and importance to the </a:t>
            </a:r>
            <a:r>
              <a:rPr lang="en-US" dirty="0" smtClean="0">
                <a:solidFill>
                  <a:schemeClr val="bg1"/>
                </a:solidFill>
              </a:rPr>
              <a:t>culture </a:t>
            </a:r>
            <a:r>
              <a:rPr lang="en-US" dirty="0">
                <a:solidFill>
                  <a:schemeClr val="bg1"/>
                </a:solidFill>
              </a:rPr>
              <a:t>at the time (principles of design).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6154" y="1438971"/>
            <a:ext cx="21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reen Piloww"/>
              </a:rPr>
              <a:t>9</a:t>
            </a:r>
            <a:endParaRPr lang="en-US" b="1" dirty="0">
              <a:latin typeface="Green Piloww"/>
            </a:endParaRPr>
          </a:p>
        </p:txBody>
      </p:sp>
      <p:sp>
        <p:nvSpPr>
          <p:cNvPr id="12" name="Rectangular Callout 11"/>
          <p:cNvSpPr/>
          <p:nvPr/>
        </p:nvSpPr>
        <p:spPr>
          <a:xfrm rot="10800000">
            <a:off x="3421116" y="4382813"/>
            <a:ext cx="2727435" cy="2475185"/>
          </a:xfrm>
          <a:prstGeom prst="wedgeRectCallout">
            <a:avLst>
              <a:gd name="adj1" fmla="val -2600"/>
              <a:gd name="adj2" fmla="val 157626"/>
            </a:avLst>
          </a:prstGeom>
          <a:solidFill>
            <a:srgbClr val="0FAD1E"/>
          </a:solidFill>
          <a:ln>
            <a:solidFill>
              <a:srgbClr val="0FAD1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1115" y="4325944"/>
            <a:ext cx="287523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chemeClr val="bg1"/>
                </a:solidFill>
              </a:rPr>
              <a:t>Content: This </a:t>
            </a:r>
            <a:r>
              <a:rPr lang="en-US" sz="1650" dirty="0">
                <a:solidFill>
                  <a:schemeClr val="bg1"/>
                </a:solidFill>
              </a:rPr>
              <a:t>forum was built on the order of the emperor Trajan </a:t>
            </a:r>
            <a:r>
              <a:rPr lang="en-US" sz="1650" dirty="0" smtClean="0">
                <a:solidFill>
                  <a:schemeClr val="bg1"/>
                </a:solidFill>
              </a:rPr>
              <a:t>to depict the conquest of </a:t>
            </a:r>
            <a:r>
              <a:rPr lang="en-US" sz="1650" dirty="0">
                <a:solidFill>
                  <a:schemeClr val="bg1"/>
                </a:solidFill>
              </a:rPr>
              <a:t>Dacia. To build this </a:t>
            </a:r>
            <a:r>
              <a:rPr lang="en-US" sz="1650" dirty="0" smtClean="0">
                <a:solidFill>
                  <a:schemeClr val="bg1"/>
                </a:solidFill>
              </a:rPr>
              <a:t>monument, </a:t>
            </a:r>
            <a:r>
              <a:rPr lang="en-US" sz="1650" dirty="0">
                <a:solidFill>
                  <a:schemeClr val="bg1"/>
                </a:solidFill>
              </a:rPr>
              <a:t>extensive excavations were required. Workers had to eliminated an entire hill in order to build the column </a:t>
            </a:r>
            <a:r>
              <a:rPr lang="en-US" sz="1650" dirty="0" smtClean="0">
                <a:solidFill>
                  <a:schemeClr val="bg1"/>
                </a:solidFill>
              </a:rPr>
              <a:t>and the libraries.</a:t>
            </a: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0944" y="140785"/>
            <a:ext cx="2167759" cy="2185215"/>
          </a:xfrm>
          <a:prstGeom prst="wedgeRectCallout">
            <a:avLst>
              <a:gd name="adj1" fmla="val 77121"/>
              <a:gd name="adj2" fmla="val 850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58965" y="1182414"/>
            <a:ext cx="66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reen Piloww"/>
              </a:rPr>
              <a:t>10</a:t>
            </a:r>
            <a:endParaRPr lang="en-US" sz="2000" b="1" dirty="0">
              <a:latin typeface="Green Pilow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44" y="140786"/>
            <a:ext cx="23096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Function:  The completion of the forum ended with the Temple of Trajan in order to honor the deceased emperor who was then declared a god.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179" y="394084"/>
            <a:ext cx="384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Works Cited: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179" y="1497724"/>
            <a:ext cx="84503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https://</a:t>
            </a:r>
            <a:r>
              <a:rPr lang="en-US" dirty="0" smtClean="0">
                <a:hlinkClick r:id="rId2" action="ppaction://hlinksldjump"/>
              </a:rPr>
              <a:t>www.google.com/search?q=forum+of+trajan&amp;espv=2&amp;biw=1242&amp;bih=585&amp;source=lnms&amp;tbm=isch&amp;sa=X&amp;ved=0ahUKEwi97O78t4XPAhVKeyYKHbVOBVIQ_AUIBigB#imgrc=Adku6yW4bchmQM%3A</a:t>
            </a:r>
          </a:p>
          <a:p>
            <a:endParaRPr lang="en-US" dirty="0">
              <a:hlinkClick r:id="rId2" action="ppaction://hlinksldjum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https://</a:t>
            </a:r>
            <a:r>
              <a:rPr lang="en-US" dirty="0" smtClean="0">
                <a:hlinkClick r:id="rId2" action="ppaction://hlinksldjump"/>
              </a:rPr>
              <a:t>www.khanacademy.org/humanities/ancient-art-civilizations/roman/early-empire/v/trajans-forum</a:t>
            </a:r>
          </a:p>
          <a:p>
            <a:endParaRPr lang="en-US" dirty="0">
              <a:hlinkClick r:id="rId2" action="ppaction://hlinksldjum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https://</a:t>
            </a:r>
            <a:r>
              <a:rPr lang="en-US" dirty="0" smtClean="0">
                <a:hlinkClick r:id="rId2" action="ppaction://hlinksldjump"/>
              </a:rPr>
              <a:t>www.google.com/search?q=forum+of+trajan&amp;espv=2&amp;biw=1242&amp;bih=585&amp;source=lnms&amp;tbm=isch&amp;sa=X&amp;ved=0ahUKEwi97O78t4XPAhVKeyYKHbVOBVIQ_AUIBigB#imgrc=2yM9vxb2qkRbLM%3A</a:t>
            </a:r>
          </a:p>
          <a:p>
            <a:endParaRPr lang="en-US" dirty="0">
              <a:hlinkClick r:id="rId2" action="ppaction://hlinksldjum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https://</a:t>
            </a:r>
            <a:r>
              <a:rPr lang="en-US" dirty="0" smtClean="0">
                <a:hlinkClick r:id="rId2" action="ppaction://hlinksldjump"/>
              </a:rPr>
              <a:t>en.wikipedia.org/wiki/Trajan's_Forum</a:t>
            </a:r>
          </a:p>
          <a:p>
            <a:endParaRPr lang="en-US" dirty="0" smtClean="0">
              <a:hlinkClick r:id="rId2" action="ppaction://hlinksldjum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https://</a:t>
            </a:r>
            <a:r>
              <a:rPr lang="en-US" dirty="0" smtClean="0">
                <a:hlinkClick r:id="rId2" action="ppaction://hlinksldjump"/>
              </a:rPr>
              <a:t>www.khanacademy.org/humanities/ancient-art-civilizations/roman/early-empire/a/forum-and-market-of-trajan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0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198</TotalTime>
  <Words>328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Californian FB</vt:lpstr>
      <vt:lpstr>Copperplate Gothic Bold</vt:lpstr>
      <vt:lpstr>Copperplate Gothic Light</vt:lpstr>
      <vt:lpstr>Green Piloww</vt:lpstr>
      <vt:lpstr>Rockwell</vt:lpstr>
      <vt:lpstr>Rockwell Condensed</vt:lpstr>
      <vt:lpstr>Wingdings</vt:lpstr>
      <vt:lpstr>Wood Type</vt:lpstr>
      <vt:lpstr>Forum of Trajan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of Trajan</dc:title>
  <dc:creator>Vanessa Francescangeli</dc:creator>
  <cp:lastModifiedBy>Mary Mccullough</cp:lastModifiedBy>
  <cp:revision>22</cp:revision>
  <cp:lastPrinted>2016-09-10T21:18:19Z</cp:lastPrinted>
  <dcterms:created xsi:type="dcterms:W3CDTF">2016-09-09T17:26:52Z</dcterms:created>
  <dcterms:modified xsi:type="dcterms:W3CDTF">2016-09-16T15:16:05Z</dcterms:modified>
</cp:coreProperties>
</file>