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khanacademy.org/humanities/ancient-art-civilizations/greek-art/hellenistic/v/the-pergamon-altar-c-200-150-b-c-e" TargetMode="External"/><Relationship Id="rId4" Type="http://schemas.openxmlformats.org/officeDocument/2006/relationships/hyperlink" Target="https://www.slideshare.net/secret/hfWdbhWL9M3wx0"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tIns="91425">
            <a:noAutofit/>
          </a:bodyPr>
          <a:lstStyle/>
          <a:p>
            <a:pPr lvl="0">
              <a:spcBef>
                <a:spcPts val="0"/>
              </a:spcBef>
              <a:buNone/>
            </a:pPr>
            <a:r>
              <a:rPr lang="en">
                <a:latin typeface="Times New Roman"/>
                <a:ea typeface="Times New Roman"/>
                <a:cs typeface="Times New Roman"/>
                <a:sym typeface="Times New Roman"/>
              </a:rPr>
              <a:t>Great Altar of Zeus and Athena at Pergamon</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rPr lang="en">
                <a:latin typeface="Times New Roman"/>
                <a:ea typeface="Times New Roman"/>
                <a:cs typeface="Times New Roman"/>
                <a:sym typeface="Times New Roman"/>
              </a:rPr>
              <a:t>Asia Minor (Turkey)</a:t>
            </a:r>
          </a:p>
          <a:p>
            <a:pPr lvl="0">
              <a:spcBef>
                <a:spcPts val="0"/>
              </a:spcBef>
              <a:buNone/>
            </a:pPr>
            <a:r>
              <a:rPr lang="en">
                <a:latin typeface="Times New Roman"/>
                <a:ea typeface="Times New Roman"/>
                <a:cs typeface="Times New Roman"/>
                <a:sym typeface="Times New Roman"/>
              </a:rPr>
              <a:t>Hellenistic Greek</a:t>
            </a:r>
          </a:p>
          <a:p>
            <a:pPr lvl="0">
              <a:spcBef>
                <a:spcPts val="0"/>
              </a:spcBef>
              <a:buNone/>
            </a:pPr>
            <a:r>
              <a:rPr lang="en">
                <a:latin typeface="Times New Roman"/>
                <a:ea typeface="Times New Roman"/>
                <a:cs typeface="Times New Roman"/>
                <a:sym typeface="Times New Roman"/>
              </a:rPr>
              <a:t>Marble</a:t>
            </a:r>
          </a:p>
          <a:p>
            <a:pPr lvl="0">
              <a:spcBef>
                <a:spcPts val="0"/>
              </a:spcBef>
              <a:buNone/>
            </a:pPr>
            <a:r>
              <a:rPr lang="en">
                <a:latin typeface="Times New Roman"/>
                <a:ea typeface="Times New Roman"/>
                <a:cs typeface="Times New Roman"/>
                <a:sym typeface="Times New Roman"/>
              </a:rPr>
              <a:t>200 - 150 B.C.E.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pic>
        <p:nvPicPr>
          <p:cNvPr id="60" name="Shape 60"/>
          <p:cNvPicPr preferRelativeResize="0"/>
          <p:nvPr/>
        </p:nvPicPr>
        <p:blipFill>
          <a:blip r:embed="rId3">
            <a:alphaModFix/>
          </a:blip>
          <a:stretch>
            <a:fillRect/>
          </a:stretch>
        </p:blipFill>
        <p:spPr>
          <a:xfrm>
            <a:off x="832212" y="438150"/>
            <a:ext cx="7479586" cy="4267200"/>
          </a:xfrm>
          <a:prstGeom prst="rect">
            <a:avLst/>
          </a:prstGeom>
          <a:noFill/>
          <a:ln>
            <a:noFill/>
          </a:ln>
        </p:spPr>
      </p:pic>
      <p:sp>
        <p:nvSpPr>
          <p:cNvPr id="61" name="Shape 61"/>
          <p:cNvSpPr/>
          <p:nvPr/>
        </p:nvSpPr>
        <p:spPr>
          <a:xfrm>
            <a:off x="5809275" y="2930750"/>
            <a:ext cx="293700" cy="274200"/>
          </a:xfrm>
          <a:prstGeom prst="ellipse">
            <a:avLst/>
          </a:prstGeom>
          <a:solidFill>
            <a:schemeClr val="lt2"/>
          </a:solidFill>
          <a:ln cap="flat" cmpd="sng" w="9525">
            <a:solidFill>
              <a:schemeClr val="lt2"/>
            </a:solidFill>
            <a:prstDash val="solid"/>
            <a:round/>
            <a:headEnd len="med" w="med" type="none"/>
            <a:tailEnd len="med" w="med" type="none"/>
          </a:ln>
        </p:spPr>
        <p:txBody>
          <a:bodyPr anchorCtr="0" anchor="ctr" bIns="91425" lIns="91425" rIns="91425" tIns="91425">
            <a:noAutofit/>
          </a:bodyPr>
          <a:lstStyle/>
          <a:p>
            <a:pPr lvl="0">
              <a:spcBef>
                <a:spcPts val="0"/>
              </a:spcBef>
              <a:buNone/>
            </a:pPr>
            <a:r>
              <a:rPr lang="en">
                <a:latin typeface="Times New Roman"/>
                <a:ea typeface="Times New Roman"/>
                <a:cs typeface="Times New Roman"/>
                <a:sym typeface="Times New Roman"/>
              </a:rPr>
              <a:t>1</a:t>
            </a:r>
          </a:p>
        </p:txBody>
      </p:sp>
      <p:sp>
        <p:nvSpPr>
          <p:cNvPr id="62" name="Shape 62"/>
          <p:cNvSpPr/>
          <p:nvPr/>
        </p:nvSpPr>
        <p:spPr>
          <a:xfrm>
            <a:off x="5515575" y="1483950"/>
            <a:ext cx="293700" cy="274200"/>
          </a:xfrm>
          <a:prstGeom prst="ellipse">
            <a:avLst/>
          </a:prstGeom>
          <a:solidFill>
            <a:schemeClr val="lt2"/>
          </a:solidFill>
          <a:ln cap="flat" cmpd="sng" w="9525">
            <a:solidFill>
              <a:schemeClr val="lt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latin typeface="Times New Roman"/>
                <a:ea typeface="Times New Roman"/>
                <a:cs typeface="Times New Roman"/>
                <a:sym typeface="Times New Roman"/>
              </a:rPr>
              <a:t>2</a:t>
            </a:r>
          </a:p>
        </p:txBody>
      </p:sp>
      <p:sp>
        <p:nvSpPr>
          <p:cNvPr id="63" name="Shape 63"/>
          <p:cNvSpPr/>
          <p:nvPr/>
        </p:nvSpPr>
        <p:spPr>
          <a:xfrm>
            <a:off x="1518875" y="3204950"/>
            <a:ext cx="293700" cy="274200"/>
          </a:xfrm>
          <a:prstGeom prst="ellipse">
            <a:avLst/>
          </a:prstGeom>
          <a:solidFill>
            <a:schemeClr val="lt2"/>
          </a:solidFill>
          <a:ln cap="flat" cmpd="sng" w="9525">
            <a:solidFill>
              <a:schemeClr val="lt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latin typeface="Times New Roman"/>
                <a:ea typeface="Times New Roman"/>
                <a:cs typeface="Times New Roman"/>
                <a:sym typeface="Times New Roman"/>
              </a:rPr>
              <a:t>3</a:t>
            </a:r>
          </a:p>
        </p:txBody>
      </p:sp>
      <p:sp>
        <p:nvSpPr>
          <p:cNvPr id="64" name="Shape 64"/>
          <p:cNvSpPr/>
          <p:nvPr/>
        </p:nvSpPr>
        <p:spPr>
          <a:xfrm>
            <a:off x="7284725" y="2930750"/>
            <a:ext cx="293700" cy="274200"/>
          </a:xfrm>
          <a:prstGeom prst="ellipse">
            <a:avLst/>
          </a:prstGeom>
          <a:solidFill>
            <a:schemeClr val="lt2"/>
          </a:solidFill>
          <a:ln cap="flat" cmpd="sng" w="9525">
            <a:solidFill>
              <a:schemeClr val="lt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latin typeface="Times New Roman"/>
                <a:ea typeface="Times New Roman"/>
                <a:cs typeface="Times New Roman"/>
                <a:sym typeface="Times New Roman"/>
              </a:rPr>
              <a:t>4</a:t>
            </a:r>
          </a:p>
        </p:txBody>
      </p:sp>
      <p:sp>
        <p:nvSpPr>
          <p:cNvPr id="65" name="Shape 65"/>
          <p:cNvSpPr/>
          <p:nvPr/>
        </p:nvSpPr>
        <p:spPr>
          <a:xfrm>
            <a:off x="4425162" y="1483950"/>
            <a:ext cx="293700" cy="274200"/>
          </a:xfrm>
          <a:prstGeom prst="ellipse">
            <a:avLst/>
          </a:prstGeom>
          <a:solidFill>
            <a:schemeClr val="lt2"/>
          </a:solidFill>
          <a:ln cap="flat" cmpd="sng" w="9525">
            <a:solidFill>
              <a:schemeClr val="lt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latin typeface="Times New Roman"/>
                <a:ea typeface="Times New Roman"/>
                <a:cs typeface="Times New Roman"/>
                <a:sym typeface="Times New Roman"/>
              </a:rPr>
              <a:t>5</a:t>
            </a:r>
          </a:p>
        </p:txBody>
      </p:sp>
      <p:sp>
        <p:nvSpPr>
          <p:cNvPr id="66" name="Shape 66"/>
          <p:cNvSpPr/>
          <p:nvPr/>
        </p:nvSpPr>
        <p:spPr>
          <a:xfrm>
            <a:off x="4425150" y="2530875"/>
            <a:ext cx="293700" cy="274200"/>
          </a:xfrm>
          <a:prstGeom prst="ellipse">
            <a:avLst/>
          </a:prstGeom>
          <a:solidFill>
            <a:schemeClr val="lt2"/>
          </a:solidFill>
          <a:ln cap="flat" cmpd="sng" w="9525">
            <a:solidFill>
              <a:schemeClr val="lt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latin typeface="Times New Roman"/>
                <a:ea typeface="Times New Roman"/>
                <a:cs typeface="Times New Roman"/>
                <a:sym typeface="Times New Roman"/>
              </a:rPr>
              <a:t>7</a:t>
            </a:r>
          </a:p>
        </p:txBody>
      </p:sp>
      <p:sp>
        <p:nvSpPr>
          <p:cNvPr id="67" name="Shape 67"/>
          <p:cNvSpPr/>
          <p:nvPr/>
        </p:nvSpPr>
        <p:spPr>
          <a:xfrm>
            <a:off x="3446975" y="2530875"/>
            <a:ext cx="293700" cy="274200"/>
          </a:xfrm>
          <a:prstGeom prst="ellipse">
            <a:avLst/>
          </a:prstGeom>
          <a:solidFill>
            <a:schemeClr val="lt2"/>
          </a:solidFill>
          <a:ln cap="flat" cmpd="sng" w="9525">
            <a:solidFill>
              <a:schemeClr val="lt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latin typeface="Times New Roman"/>
                <a:ea typeface="Times New Roman"/>
                <a:cs typeface="Times New Roman"/>
                <a:sym typeface="Times New Roman"/>
              </a:rPr>
              <a:t>6</a:t>
            </a:r>
          </a:p>
        </p:txBody>
      </p:sp>
      <p:sp>
        <p:nvSpPr>
          <p:cNvPr id="68" name="Shape 68"/>
          <p:cNvSpPr/>
          <p:nvPr/>
        </p:nvSpPr>
        <p:spPr>
          <a:xfrm>
            <a:off x="1812575" y="838350"/>
            <a:ext cx="293700" cy="274200"/>
          </a:xfrm>
          <a:prstGeom prst="ellipse">
            <a:avLst/>
          </a:prstGeom>
          <a:solidFill>
            <a:schemeClr val="lt2"/>
          </a:solidFill>
          <a:ln cap="flat" cmpd="sng" w="9525">
            <a:solidFill>
              <a:schemeClr val="lt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latin typeface="Times New Roman"/>
                <a:ea typeface="Times New Roman"/>
                <a:cs typeface="Times New Roman"/>
                <a:sym typeface="Times New Roman"/>
              </a:rPr>
              <a:t>8</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latin typeface="Times New Roman"/>
                <a:ea typeface="Times New Roman"/>
                <a:cs typeface="Times New Roman"/>
                <a:sym typeface="Times New Roman"/>
              </a:rPr>
              <a:t>Key Points</a:t>
            </a:r>
          </a:p>
        </p:txBody>
      </p:sp>
      <p:sp>
        <p:nvSpPr>
          <p:cNvPr id="74" name="Shape 7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Font typeface="Times New Roman"/>
              <a:buAutoNum type="arabicPeriod"/>
            </a:pPr>
            <a:r>
              <a:rPr b="1" lang="en">
                <a:latin typeface="Times New Roman"/>
                <a:ea typeface="Times New Roman"/>
                <a:cs typeface="Times New Roman"/>
                <a:sym typeface="Times New Roman"/>
              </a:rPr>
              <a:t>Context/Form</a:t>
            </a:r>
            <a:r>
              <a:rPr lang="en">
                <a:latin typeface="Times New Roman"/>
                <a:ea typeface="Times New Roman"/>
                <a:cs typeface="Times New Roman"/>
                <a:sym typeface="Times New Roman"/>
              </a:rPr>
              <a:t>: The art style of this period and this frieze is Hellenistic. This style features drama, emotions, realism, and great detail.</a:t>
            </a:r>
          </a:p>
          <a:p>
            <a:pPr indent="-228600" lvl="0" marL="457200" rtl="0">
              <a:spcBef>
                <a:spcPts val="0"/>
              </a:spcBef>
              <a:buFont typeface="Times New Roman"/>
              <a:buAutoNum type="arabicPeriod"/>
            </a:pPr>
            <a:r>
              <a:rPr lang="en">
                <a:latin typeface="Times New Roman"/>
                <a:ea typeface="Times New Roman"/>
                <a:cs typeface="Times New Roman"/>
                <a:sym typeface="Times New Roman"/>
              </a:rPr>
              <a:t> </a:t>
            </a:r>
            <a:r>
              <a:rPr b="1" lang="en">
                <a:latin typeface="Times New Roman"/>
                <a:ea typeface="Times New Roman"/>
                <a:cs typeface="Times New Roman"/>
                <a:sym typeface="Times New Roman"/>
              </a:rPr>
              <a:t>Content</a:t>
            </a:r>
            <a:r>
              <a:rPr lang="en">
                <a:latin typeface="Times New Roman"/>
                <a:ea typeface="Times New Roman"/>
                <a:cs typeface="Times New Roman"/>
                <a:sym typeface="Times New Roman"/>
              </a:rPr>
              <a:t>: This altar displays notable Ionic features in it columns. It has the recognizable top scroll of the Ionic era.</a:t>
            </a:r>
          </a:p>
          <a:p>
            <a:pPr indent="-228600" lvl="0" marL="457200" rtl="0">
              <a:spcBef>
                <a:spcPts val="0"/>
              </a:spcBef>
              <a:buFont typeface="Times New Roman"/>
              <a:buAutoNum type="arabicPeriod"/>
            </a:pPr>
            <a:r>
              <a:rPr b="1" lang="en">
                <a:latin typeface="Times New Roman"/>
                <a:ea typeface="Times New Roman"/>
                <a:cs typeface="Times New Roman"/>
                <a:sym typeface="Times New Roman"/>
              </a:rPr>
              <a:t>Form</a:t>
            </a:r>
            <a:r>
              <a:rPr lang="en">
                <a:latin typeface="Times New Roman"/>
                <a:ea typeface="Times New Roman"/>
                <a:cs typeface="Times New Roman"/>
                <a:sym typeface="Times New Roman"/>
              </a:rPr>
              <a:t>: The frieze is a high relief. The figures are almost completely in the round. There is much depth and dimension to the art. It is incredibly busy and agitated.</a:t>
            </a:r>
          </a:p>
          <a:p>
            <a:pPr indent="-228600" lvl="0" marL="457200">
              <a:spcBef>
                <a:spcPts val="0"/>
              </a:spcBef>
              <a:buFont typeface="Times New Roman"/>
              <a:buAutoNum type="arabicPeriod"/>
            </a:pPr>
            <a:r>
              <a:rPr b="1" lang="en">
                <a:latin typeface="Times New Roman"/>
                <a:ea typeface="Times New Roman"/>
                <a:cs typeface="Times New Roman"/>
                <a:sym typeface="Times New Roman"/>
              </a:rPr>
              <a:t>Content</a:t>
            </a:r>
            <a:r>
              <a:rPr lang="en">
                <a:latin typeface="Times New Roman"/>
                <a:ea typeface="Times New Roman"/>
                <a:cs typeface="Times New Roman"/>
                <a:sym typeface="Times New Roman"/>
              </a:rPr>
              <a:t>: The frieze depicts the war between the Olympians and the giants for control of the world and universe. Zeus and Athena are the stars of this frieze, each displaying great power and control in the battle.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latin typeface="Times New Roman"/>
                <a:ea typeface="Times New Roman"/>
                <a:cs typeface="Times New Roman"/>
                <a:sym typeface="Times New Roman"/>
              </a:rPr>
              <a:t>Key Points</a:t>
            </a:r>
          </a:p>
        </p:txBody>
      </p:sp>
      <p:sp>
        <p:nvSpPr>
          <p:cNvPr id="80" name="Shape 80"/>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Font typeface="Times New Roman"/>
              <a:buAutoNum type="arabicPeriod" startAt="5"/>
            </a:pPr>
            <a:r>
              <a:rPr b="1" lang="en">
                <a:latin typeface="Times New Roman"/>
                <a:ea typeface="Times New Roman"/>
                <a:cs typeface="Times New Roman"/>
                <a:sym typeface="Times New Roman"/>
              </a:rPr>
              <a:t>Context</a:t>
            </a:r>
            <a:r>
              <a:rPr lang="en">
                <a:latin typeface="Times New Roman"/>
                <a:ea typeface="Times New Roman"/>
                <a:cs typeface="Times New Roman"/>
                <a:sym typeface="Times New Roman"/>
              </a:rPr>
              <a:t>: This altar was commissioned by King Eumenes II to commemorate Pergamon’s victory over the Galatians.</a:t>
            </a:r>
          </a:p>
          <a:p>
            <a:pPr indent="-228600" lvl="0" marL="457200" rtl="0">
              <a:spcBef>
                <a:spcPts val="0"/>
              </a:spcBef>
              <a:buFont typeface="Times New Roman"/>
              <a:buAutoNum type="arabicPeriod" startAt="5"/>
            </a:pPr>
            <a:r>
              <a:rPr b="1" lang="en">
                <a:latin typeface="Times New Roman"/>
                <a:ea typeface="Times New Roman"/>
                <a:cs typeface="Times New Roman"/>
                <a:sym typeface="Times New Roman"/>
              </a:rPr>
              <a:t>Function</a:t>
            </a:r>
            <a:r>
              <a:rPr lang="en">
                <a:latin typeface="Times New Roman"/>
                <a:ea typeface="Times New Roman"/>
                <a:cs typeface="Times New Roman"/>
                <a:sym typeface="Times New Roman"/>
              </a:rPr>
              <a:t>: The altar served a purpose similar to the Parthenon. It commemorated chosen divine figures, in this case Zeus and Athena. It stood on the Acropolis of Pergamon, just like how the Parthenon was on its own acropolis.</a:t>
            </a:r>
          </a:p>
          <a:p>
            <a:pPr indent="-228600" lvl="0" marL="457200">
              <a:spcBef>
                <a:spcPts val="0"/>
              </a:spcBef>
              <a:buFont typeface="Times New Roman"/>
              <a:buAutoNum type="arabicPeriod" startAt="5"/>
            </a:pPr>
            <a:r>
              <a:rPr b="1" lang="en">
                <a:latin typeface="Times New Roman"/>
                <a:ea typeface="Times New Roman"/>
                <a:cs typeface="Times New Roman"/>
                <a:sym typeface="Times New Roman"/>
              </a:rPr>
              <a:t>Content</a:t>
            </a:r>
            <a:r>
              <a:rPr lang="en">
                <a:latin typeface="Times New Roman"/>
                <a:ea typeface="Times New Roman"/>
                <a:cs typeface="Times New Roman"/>
                <a:sym typeface="Times New Roman"/>
              </a:rPr>
              <a:t>: There are four main components of this altar. It has a massive staircase leading up to the central area. There are two wings that come away from the central area, making the altar a horseshoe shape. The cella is at the center, and the stairs lead up to here. Function dictates the form here, so it has much in common with the Parthenon.</a:t>
            </a:r>
            <a:br>
              <a:rPr lang="en">
                <a:latin typeface="Times New Roman"/>
                <a:ea typeface="Times New Roman"/>
                <a:cs typeface="Times New Roman"/>
                <a:sym typeface="Times New Roman"/>
              </a:rPr>
            </a:br>
            <a:r>
              <a:rPr lang="en">
                <a:latin typeface="Times New Roman"/>
                <a:ea typeface="Times New Roman"/>
                <a:cs typeface="Times New Roman"/>
                <a:sym typeface="Times New Roman"/>
              </a:rPr>
              <a:t> </a:t>
            </a:r>
          </a:p>
          <a:p>
            <a:pPr lvl="0">
              <a:spcBef>
                <a:spcPts val="0"/>
              </a:spcBef>
              <a:buNone/>
            </a:pPr>
            <a:r>
              <a:t/>
            </a:r>
            <a:endParaRPr>
              <a:latin typeface="Times New Roman"/>
              <a:ea typeface="Times New Roman"/>
              <a:cs typeface="Times New Roman"/>
              <a:sym typeface="Times New Roman"/>
            </a:endParaRPr>
          </a:p>
          <a:p>
            <a:pPr lvl="0">
              <a:spcBef>
                <a:spcPts val="0"/>
              </a:spcBef>
              <a:buNone/>
            </a:pPr>
            <a:r>
              <a:t/>
            </a:r>
            <a:endParaRPr>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latin typeface="Times New Roman"/>
                <a:ea typeface="Times New Roman"/>
                <a:cs typeface="Times New Roman"/>
                <a:sym typeface="Times New Roman"/>
              </a:rPr>
              <a:t>Key Points</a:t>
            </a:r>
          </a:p>
        </p:txBody>
      </p:sp>
      <p:sp>
        <p:nvSpPr>
          <p:cNvPr id="86" name="Shape 86"/>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Font typeface="Times New Roman"/>
              <a:buAutoNum type="arabicPeriod" startAt="8"/>
            </a:pPr>
            <a:r>
              <a:rPr b="1" lang="en">
                <a:latin typeface="Times New Roman"/>
                <a:ea typeface="Times New Roman"/>
                <a:cs typeface="Times New Roman"/>
                <a:sym typeface="Times New Roman"/>
              </a:rPr>
              <a:t>Context</a:t>
            </a:r>
            <a:r>
              <a:rPr lang="en">
                <a:latin typeface="Times New Roman"/>
                <a:ea typeface="Times New Roman"/>
                <a:cs typeface="Times New Roman"/>
                <a:sym typeface="Times New Roman"/>
              </a:rPr>
              <a:t>: The altar was destroyed in eighth century C.E. by Byzantine conquerors. The materials were used to build a wall. This is much like the fate of other Greek art, specifically bronze statues. These were melted down for resources by their later possessors. </a:t>
            </a:r>
          </a:p>
          <a:p>
            <a:pPr indent="-228600" lvl="0" marL="457200" rtl="0">
              <a:spcBef>
                <a:spcPts val="0"/>
              </a:spcBef>
              <a:buFont typeface="Times New Roman"/>
              <a:buAutoNum type="arabicPeriod" startAt="8"/>
            </a:pPr>
            <a:r>
              <a:rPr b="1" lang="en">
                <a:latin typeface="Times New Roman"/>
                <a:ea typeface="Times New Roman"/>
                <a:cs typeface="Times New Roman"/>
                <a:sym typeface="Times New Roman"/>
              </a:rPr>
              <a:t>Content</a:t>
            </a:r>
            <a:r>
              <a:rPr lang="en">
                <a:latin typeface="Times New Roman"/>
                <a:ea typeface="Times New Roman"/>
                <a:cs typeface="Times New Roman"/>
                <a:sym typeface="Times New Roman"/>
              </a:rPr>
              <a:t>: This altar is constructed of marble. The frieze is 400 feet long and includes over 100 delicately sculpted marble figures. This frieze is similar in complexity and importance to the Panathenaic Procession frieze on the Parthenon. Different subjects, but similar works of art in purpose.</a:t>
            </a:r>
          </a:p>
          <a:p>
            <a:pPr indent="-228600" lvl="0" marL="457200">
              <a:spcBef>
                <a:spcPts val="0"/>
              </a:spcBef>
              <a:buFont typeface="Times New Roman"/>
              <a:buAutoNum type="arabicPeriod" startAt="8"/>
            </a:pPr>
            <a:r>
              <a:rPr b="1" lang="en">
                <a:latin typeface="Times New Roman"/>
                <a:ea typeface="Times New Roman"/>
                <a:cs typeface="Times New Roman"/>
                <a:sym typeface="Times New Roman"/>
              </a:rPr>
              <a:t>Context</a:t>
            </a:r>
            <a:r>
              <a:rPr lang="en">
                <a:latin typeface="Times New Roman"/>
                <a:ea typeface="Times New Roman"/>
                <a:cs typeface="Times New Roman"/>
                <a:sym typeface="Times New Roman"/>
              </a:rPr>
              <a:t>: The Kingdom of Pergamon was one that flourished around modern day Turkey. It arose from the ashes of the Macedonian Empire after Alexander the Great’s death. It became a major center for Hellenistic culture.</a:t>
            </a:r>
            <a:br>
              <a:rPr lang="en">
                <a:latin typeface="Times New Roman"/>
                <a:ea typeface="Times New Roman"/>
                <a:cs typeface="Times New Roman"/>
                <a:sym typeface="Times New Roman"/>
              </a:rPr>
            </a:b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latin typeface="Times New Roman"/>
                <a:ea typeface="Times New Roman"/>
                <a:cs typeface="Times New Roman"/>
                <a:sym typeface="Times New Roman"/>
              </a:rPr>
              <a:t>Sources</a:t>
            </a:r>
          </a:p>
        </p:txBody>
      </p:sp>
      <p:sp>
        <p:nvSpPr>
          <p:cNvPr id="92" name="Shape 9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spcAft>
                <a:spcPts val="0"/>
              </a:spcAft>
              <a:buNone/>
            </a:pPr>
            <a:r>
              <a:rPr lang="en" sz="1100" u="sng">
                <a:solidFill>
                  <a:srgbClr val="1155CC"/>
                </a:solidFill>
                <a:hlinkClick r:id="rId3"/>
              </a:rPr>
              <a:t>https://www.khanacademy.org/humanities/ancient-art-civilizations/greek-art/hellenistic/v/the-pergamon-altar-c-200-150-b-c-e</a:t>
            </a:r>
          </a:p>
          <a:p>
            <a:pPr lvl="0" rtl="0">
              <a:spcBef>
                <a:spcPts val="0"/>
              </a:spcBef>
              <a:spcAft>
                <a:spcPts val="0"/>
              </a:spcAft>
              <a:buNone/>
            </a:pPr>
            <a:r>
              <a:rPr lang="en">
                <a:latin typeface="Times New Roman"/>
                <a:ea typeface="Times New Roman"/>
                <a:cs typeface="Times New Roman"/>
                <a:sym typeface="Times New Roman"/>
              </a:rPr>
              <a:t>Image and info from Khan Academy</a:t>
            </a:r>
          </a:p>
          <a:p>
            <a:pPr lvl="0" rtl="0">
              <a:spcBef>
                <a:spcPts val="0"/>
              </a:spcBef>
              <a:spcAft>
                <a:spcPts val="0"/>
              </a:spcAft>
              <a:buNone/>
            </a:pPr>
            <a:r>
              <a:t/>
            </a:r>
            <a:endParaRPr/>
          </a:p>
          <a:p>
            <a:pPr lvl="0" rtl="0">
              <a:spcBef>
                <a:spcPts val="0"/>
              </a:spcBef>
              <a:spcAft>
                <a:spcPts val="0"/>
              </a:spcAft>
              <a:buNone/>
            </a:pPr>
            <a:r>
              <a:rPr lang="en" u="sng">
                <a:solidFill>
                  <a:schemeClr val="hlink"/>
                </a:solidFill>
                <a:latin typeface="Times New Roman"/>
                <a:ea typeface="Times New Roman"/>
                <a:cs typeface="Times New Roman"/>
                <a:sym typeface="Times New Roman"/>
                <a:hlinkClick r:id="rId4"/>
              </a:rPr>
              <a:t>https://www.slideshare.net/secret/hfWdbhWL9M3wx0</a:t>
            </a:r>
          </a:p>
          <a:p>
            <a:pPr lvl="0">
              <a:spcBef>
                <a:spcPts val="0"/>
              </a:spcBef>
              <a:spcAft>
                <a:spcPts val="0"/>
              </a:spcAft>
              <a:buNone/>
            </a:pPr>
            <a:r>
              <a:rPr lang="en">
                <a:latin typeface="Times New Roman"/>
                <a:ea typeface="Times New Roman"/>
                <a:cs typeface="Times New Roman"/>
                <a:sym typeface="Times New Roman"/>
              </a:rPr>
              <a:t>Additional info from class powerpoint</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