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9"/>
  </p:notesMasterIdLst>
  <p:sldIdLst>
    <p:sldId id="256" r:id="rId2"/>
    <p:sldId id="298" r:id="rId3"/>
    <p:sldId id="299" r:id="rId4"/>
    <p:sldId id="300" r:id="rId5"/>
    <p:sldId id="302" r:id="rId6"/>
    <p:sldId id="303" r:id="rId7"/>
    <p:sldId id="304" r:id="rId8"/>
    <p:sldId id="308" r:id="rId9"/>
    <p:sldId id="310" r:id="rId10"/>
    <p:sldId id="312" r:id="rId11"/>
    <p:sldId id="313" r:id="rId12"/>
    <p:sldId id="314" r:id="rId13"/>
    <p:sldId id="315" r:id="rId14"/>
    <p:sldId id="316" r:id="rId15"/>
    <p:sldId id="317" r:id="rId16"/>
    <p:sldId id="318" r:id="rId17"/>
    <p:sldId id="319" r:id="rId18"/>
    <p:sldId id="323" r:id="rId19"/>
    <p:sldId id="335" r:id="rId20"/>
    <p:sldId id="337" r:id="rId21"/>
    <p:sldId id="338"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825049-105B-4DC1-B1B7-A5FCE87BF0CE}">
  <a:tblStyle styleId="{56825049-105B-4DC1-B1B7-A5FCE87BF0CE}" styleName="Table_0"/>
  <a:tblStyle styleId="{93D88C70-F180-4B66-9738-A14FA1F70447}" styleName="Table_1"/>
  <a:tblStyle styleId="{85B72301-3E58-48CA-8348-803CB169AFB5}" styleName="Table_2"/>
  <a:tblStyle styleId="{1555178E-91E2-417D-85CE-E1F88FDAD148}" styleName="Table_3"/>
  <a:tblStyle styleId="{DBBFA7D2-09A8-4193-A3FE-7C433B44F26D}"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4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026711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69295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37689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0" name="Shape 5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69700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2181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68357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22627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260825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3" name="Shape 61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26125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0" name="Shape 6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13092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0" name="Shape 67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03750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5" name="Shape 75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3472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68262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9" name="Shape 7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97786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4" name="Shape 7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86808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4" name="Shape 8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01318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0" name="Shape 8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03580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362283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2" name="Shape 87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69902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8" name="Shape 8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72384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4" name="Shape 8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094635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0" name="Shape 89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62747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8" name="Shape 89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23178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90134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4" name="Shape 9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729250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4" name="Shape 9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53551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0" name="Shape 9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0797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6" name="Shape 9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406852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8" name="Shape 9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091502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7" name="Shape 9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492149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3" name="Shape 9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062311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Shape 95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9" name="Shape 9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504376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Shape 96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5" name="Shape 96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256394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1" name="Shape 9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41306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818320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6" name="Shape 9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092182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3" name="Shape 10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763348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9" name="Shape 100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959574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5" name="Shape 10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023798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1" name="Shape 10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578621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9" name="Shape 10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182448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5" name="Shape 10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60731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Shape 104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1" name="Shape 10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71673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77437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11439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5984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17400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231299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33.png"/><Relationship Id="rId2" Type="http://schemas.openxmlformats.org/officeDocument/2006/relationships/notesSlide" Target="../notesSlides/notesSlide14.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1.png"/><Relationship Id="rId5" Type="http://schemas.openxmlformats.org/officeDocument/2006/relationships/image" Target="../media/image14.png"/><Relationship Id="rId15" Type="http://schemas.openxmlformats.org/officeDocument/2006/relationships/image" Target="../media/image36.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8.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notesSlide" Target="../notesSlides/notesSlide21.xml"/><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5.png"/><Relationship Id="rId5" Type="http://schemas.openxmlformats.org/officeDocument/2006/relationships/image" Target="../media/image4.png"/><Relationship Id="rId15" Type="http://schemas.openxmlformats.org/officeDocument/2006/relationships/image" Target="../media/image59.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ctrTitle" idx="4294967295"/>
          </p:nvPr>
        </p:nvSpPr>
        <p:spPr>
          <a:xfrm>
            <a:off x="864300" y="1931450"/>
            <a:ext cx="8507575" cy="1903575"/>
          </a:xfrm>
          <a:prstGeom prst="rect">
            <a:avLst/>
          </a:prstGeom>
          <a:noFill/>
          <a:ln>
            <a:noFill/>
          </a:ln>
        </p:spPr>
        <p:txBody>
          <a:bodyPr lIns="38100" tIns="38100" rIns="38100" bIns="38100" anchor="b" anchorCtr="0">
            <a:noAutofit/>
          </a:bodyPr>
          <a:lstStyle/>
          <a:p>
            <a:pPr marL="0" marR="0" indent="0" algn="ctr">
              <a:lnSpc>
                <a:spcPct val="119907"/>
              </a:lnSpc>
              <a:spcBef>
                <a:spcPts val="0"/>
              </a:spcBef>
              <a:spcAft>
                <a:spcPts val="0"/>
              </a:spcAft>
              <a:buNone/>
            </a:pPr>
            <a:r>
              <a:rPr lang="en-US" sz="6000" dirty="0" smtClean="0">
                <a:solidFill>
                  <a:srgbClr val="CCECFF"/>
                </a:solidFill>
                <a:latin typeface="Arial"/>
                <a:ea typeface="Arial"/>
                <a:cs typeface="Arial"/>
                <a:sym typeface="Arial"/>
              </a:rPr>
              <a:t>World </a:t>
            </a:r>
            <a:r>
              <a:rPr lang="en-US" sz="6000" dirty="0">
                <a:solidFill>
                  <a:srgbClr val="CCECFF"/>
                </a:solidFill>
                <a:latin typeface="Arial"/>
                <a:ea typeface="Arial"/>
                <a:cs typeface="Arial"/>
                <a:sym typeface="Arial"/>
              </a:rPr>
              <a:t>War 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pic>
        <p:nvPicPr>
          <p:cNvPr id="527" name="Shape 527"/>
          <p:cNvPicPr preferRelativeResize="0"/>
          <p:nvPr/>
        </p:nvPicPr>
        <p:blipFill>
          <a:blip r:embed="rId4">
            <a:alphaModFix/>
          </a:blip>
          <a:stretch>
            <a:fillRect/>
          </a:stretch>
        </p:blipFill>
        <p:spPr>
          <a:xfrm>
            <a:off x="603250" y="550325"/>
            <a:ext cx="1280574" cy="423325"/>
          </a:xfrm>
          <a:prstGeom prst="rect">
            <a:avLst/>
          </a:prstGeom>
          <a:noFill/>
          <a:ln>
            <a:noFill/>
          </a:ln>
        </p:spPr>
      </p:pic>
      <p:sp>
        <p:nvSpPr>
          <p:cNvPr id="528" name="Shape 528"/>
          <p:cNvSpPr txBox="1"/>
          <p:nvPr/>
        </p:nvSpPr>
        <p:spPr>
          <a:xfrm>
            <a:off x="709075" y="6085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Allies</a:t>
            </a:r>
          </a:p>
        </p:txBody>
      </p:sp>
      <p:pic>
        <p:nvPicPr>
          <p:cNvPr id="529" name="Shape 529"/>
          <p:cNvPicPr preferRelativeResize="0"/>
          <p:nvPr/>
        </p:nvPicPr>
        <p:blipFill>
          <a:blip r:embed="rId5">
            <a:alphaModFix/>
          </a:blip>
          <a:stretch>
            <a:fillRect/>
          </a:stretch>
        </p:blipFill>
        <p:spPr>
          <a:xfrm>
            <a:off x="7323650" y="1619250"/>
            <a:ext cx="1291150" cy="423325"/>
          </a:xfrm>
          <a:prstGeom prst="rect">
            <a:avLst/>
          </a:prstGeom>
          <a:noFill/>
          <a:ln>
            <a:noFill/>
          </a:ln>
        </p:spPr>
      </p:pic>
      <p:sp>
        <p:nvSpPr>
          <p:cNvPr id="530" name="Shape 530"/>
          <p:cNvSpPr txBox="1"/>
          <p:nvPr/>
        </p:nvSpPr>
        <p:spPr>
          <a:xfrm>
            <a:off x="7434775" y="167920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Russia</a:t>
            </a:r>
          </a:p>
        </p:txBody>
      </p:sp>
      <p:pic>
        <p:nvPicPr>
          <p:cNvPr id="531" name="Shape 531"/>
          <p:cNvPicPr preferRelativeResize="0"/>
          <p:nvPr/>
        </p:nvPicPr>
        <p:blipFill>
          <a:blip r:embed="rId6">
            <a:alphaModFix/>
          </a:blip>
          <a:stretch>
            <a:fillRect/>
          </a:stretch>
        </p:blipFill>
        <p:spPr>
          <a:xfrm>
            <a:off x="1841500" y="4339150"/>
            <a:ext cx="1280574" cy="423325"/>
          </a:xfrm>
          <a:prstGeom prst="rect">
            <a:avLst/>
          </a:prstGeom>
          <a:noFill/>
          <a:ln>
            <a:noFill/>
          </a:ln>
        </p:spPr>
      </p:pic>
      <p:sp>
        <p:nvSpPr>
          <p:cNvPr id="532" name="Shape 532"/>
          <p:cNvSpPr txBox="1"/>
          <p:nvPr/>
        </p:nvSpPr>
        <p:spPr>
          <a:xfrm>
            <a:off x="1943800" y="43991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France</a:t>
            </a:r>
          </a:p>
        </p:txBody>
      </p:sp>
      <p:pic>
        <p:nvPicPr>
          <p:cNvPr id="533" name="Shape 533"/>
          <p:cNvPicPr preferRelativeResize="0"/>
          <p:nvPr/>
        </p:nvPicPr>
        <p:blipFill>
          <a:blip r:embed="rId5">
            <a:alphaModFix/>
          </a:blip>
          <a:stretch>
            <a:fillRect/>
          </a:stretch>
        </p:blipFill>
        <p:spPr>
          <a:xfrm>
            <a:off x="1439325" y="2846900"/>
            <a:ext cx="1291150" cy="423325"/>
          </a:xfrm>
          <a:prstGeom prst="rect">
            <a:avLst/>
          </a:prstGeom>
          <a:noFill/>
          <a:ln>
            <a:noFill/>
          </a:ln>
        </p:spPr>
      </p:pic>
      <p:sp>
        <p:nvSpPr>
          <p:cNvPr id="534" name="Shape 534"/>
          <p:cNvSpPr txBox="1"/>
          <p:nvPr/>
        </p:nvSpPr>
        <p:spPr>
          <a:xfrm>
            <a:off x="1550450" y="290687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 Britain</a:t>
            </a:r>
          </a:p>
        </p:txBody>
      </p:sp>
      <p:pic>
        <p:nvPicPr>
          <p:cNvPr id="535" name="Shape 535"/>
          <p:cNvPicPr preferRelativeResize="0"/>
          <p:nvPr/>
        </p:nvPicPr>
        <p:blipFill>
          <a:blip r:embed="rId7">
            <a:alphaModFix/>
          </a:blip>
          <a:stretch>
            <a:fillRect/>
          </a:stretch>
        </p:blipFill>
        <p:spPr>
          <a:xfrm>
            <a:off x="560900" y="1100650"/>
            <a:ext cx="1280574" cy="719649"/>
          </a:xfrm>
          <a:prstGeom prst="rect">
            <a:avLst/>
          </a:prstGeom>
          <a:noFill/>
          <a:ln>
            <a:noFill/>
          </a:ln>
        </p:spPr>
      </p:pic>
      <p:sp>
        <p:nvSpPr>
          <p:cNvPr id="536" name="Shape 536"/>
          <p:cNvSpPr txBox="1"/>
          <p:nvPr/>
        </p:nvSpPr>
        <p:spPr>
          <a:xfrm>
            <a:off x="664975" y="1155325"/>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Central Powers</a:t>
            </a:r>
          </a:p>
        </p:txBody>
      </p:sp>
      <p:pic>
        <p:nvPicPr>
          <p:cNvPr id="537" name="Shape 537"/>
          <p:cNvPicPr preferRelativeResize="0"/>
          <p:nvPr/>
        </p:nvPicPr>
        <p:blipFill>
          <a:blip r:embed="rId8">
            <a:alphaModFix/>
          </a:blip>
          <a:stretch>
            <a:fillRect/>
          </a:stretch>
        </p:blipFill>
        <p:spPr>
          <a:xfrm>
            <a:off x="4550825" y="4529650"/>
            <a:ext cx="1280574" cy="719649"/>
          </a:xfrm>
          <a:prstGeom prst="rect">
            <a:avLst/>
          </a:prstGeom>
          <a:noFill/>
          <a:ln>
            <a:noFill/>
          </a:ln>
        </p:spPr>
      </p:pic>
      <p:sp>
        <p:nvSpPr>
          <p:cNvPr id="538" name="Shape 538"/>
          <p:cNvSpPr txBox="1"/>
          <p:nvPr/>
        </p:nvSpPr>
        <p:spPr>
          <a:xfrm>
            <a:off x="4653125" y="45878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Austria-Hungary</a:t>
            </a:r>
          </a:p>
        </p:txBody>
      </p:sp>
      <p:pic>
        <p:nvPicPr>
          <p:cNvPr id="539" name="Shape 539"/>
          <p:cNvPicPr preferRelativeResize="0"/>
          <p:nvPr/>
        </p:nvPicPr>
        <p:blipFill>
          <a:blip r:embed="rId9">
            <a:alphaModFix/>
          </a:blip>
          <a:stretch>
            <a:fillRect/>
          </a:stretch>
        </p:blipFill>
        <p:spPr>
          <a:xfrm>
            <a:off x="3799400" y="3767650"/>
            <a:ext cx="1280574" cy="412724"/>
          </a:xfrm>
          <a:prstGeom prst="rect">
            <a:avLst/>
          </a:prstGeom>
          <a:noFill/>
          <a:ln>
            <a:noFill/>
          </a:ln>
        </p:spPr>
      </p:pic>
      <p:sp>
        <p:nvSpPr>
          <p:cNvPr id="540" name="Shape 540"/>
          <p:cNvSpPr txBox="1"/>
          <p:nvPr/>
        </p:nvSpPr>
        <p:spPr>
          <a:xfrm>
            <a:off x="3903475" y="38223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Germany</a:t>
            </a:r>
          </a:p>
        </p:txBody>
      </p:sp>
      <p:pic>
        <p:nvPicPr>
          <p:cNvPr id="541" name="Shape 541"/>
          <p:cNvPicPr preferRelativeResize="0"/>
          <p:nvPr/>
        </p:nvPicPr>
        <p:blipFill>
          <a:blip r:embed="rId10">
            <a:alphaModFix/>
          </a:blip>
          <a:stretch>
            <a:fillRect/>
          </a:stretch>
        </p:blipFill>
        <p:spPr>
          <a:xfrm>
            <a:off x="6741575" y="5789075"/>
            <a:ext cx="1280574" cy="730225"/>
          </a:xfrm>
          <a:prstGeom prst="rect">
            <a:avLst/>
          </a:prstGeom>
          <a:noFill/>
          <a:ln>
            <a:noFill/>
          </a:ln>
        </p:spPr>
      </p:pic>
      <p:sp>
        <p:nvSpPr>
          <p:cNvPr id="542" name="Shape 542"/>
          <p:cNvSpPr txBox="1"/>
          <p:nvPr/>
        </p:nvSpPr>
        <p:spPr>
          <a:xfrm>
            <a:off x="6847400" y="58490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Ottoman Empire</a:t>
            </a:r>
          </a:p>
        </p:txBody>
      </p:sp>
      <p:pic>
        <p:nvPicPr>
          <p:cNvPr id="543" name="Shape 543"/>
          <p:cNvPicPr preferRelativeResize="0"/>
          <p:nvPr/>
        </p:nvPicPr>
        <p:blipFill>
          <a:blip r:embed="rId5">
            <a:alphaModFix/>
          </a:blip>
          <a:stretch>
            <a:fillRect/>
          </a:stretch>
        </p:blipFill>
        <p:spPr>
          <a:xfrm>
            <a:off x="3429000" y="5524500"/>
            <a:ext cx="1291150" cy="423325"/>
          </a:xfrm>
          <a:prstGeom prst="rect">
            <a:avLst/>
          </a:prstGeom>
          <a:noFill/>
          <a:ln>
            <a:noFill/>
          </a:ln>
        </p:spPr>
      </p:pic>
      <p:sp>
        <p:nvSpPr>
          <p:cNvPr id="544" name="Shape 544"/>
          <p:cNvSpPr txBox="1"/>
          <p:nvPr/>
        </p:nvSpPr>
        <p:spPr>
          <a:xfrm>
            <a:off x="3540125" y="558445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Italy</a:t>
            </a:r>
          </a:p>
        </p:txBody>
      </p:sp>
      <p:pic>
        <p:nvPicPr>
          <p:cNvPr id="545" name="Shape 545"/>
          <p:cNvPicPr preferRelativeResize="0"/>
          <p:nvPr/>
        </p:nvPicPr>
        <p:blipFill>
          <a:blip r:embed="rId11">
            <a:alphaModFix/>
          </a:blip>
          <a:stretch>
            <a:fillRect/>
          </a:stretch>
        </p:blipFill>
        <p:spPr>
          <a:xfrm>
            <a:off x="4275650" y="0"/>
            <a:ext cx="127000" cy="7365975"/>
          </a:xfrm>
          <a:prstGeom prst="rect">
            <a:avLst/>
          </a:prstGeom>
          <a:noFill/>
          <a:ln>
            <a:noFill/>
          </a:ln>
        </p:spPr>
      </p:pic>
      <p:pic>
        <p:nvPicPr>
          <p:cNvPr id="546" name="Shape 546"/>
          <p:cNvPicPr preferRelativeResize="0"/>
          <p:nvPr/>
        </p:nvPicPr>
        <p:blipFill>
          <a:blip r:embed="rId12">
            <a:alphaModFix/>
          </a:blip>
          <a:stretch>
            <a:fillRect/>
          </a:stretch>
        </p:blipFill>
        <p:spPr>
          <a:xfrm>
            <a:off x="2032000" y="359825"/>
            <a:ext cx="2074325" cy="412724"/>
          </a:xfrm>
          <a:prstGeom prst="rect">
            <a:avLst/>
          </a:prstGeom>
          <a:noFill/>
          <a:ln>
            <a:noFill/>
          </a:ln>
        </p:spPr>
      </p:pic>
      <p:sp>
        <p:nvSpPr>
          <p:cNvPr id="547" name="Shape 547"/>
          <p:cNvSpPr txBox="1"/>
          <p:nvPr/>
        </p:nvSpPr>
        <p:spPr>
          <a:xfrm>
            <a:off x="2134300" y="410975"/>
            <a:ext cx="193709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Western Front</a:t>
            </a:r>
          </a:p>
        </p:txBody>
      </p:sp>
      <p:pic>
        <p:nvPicPr>
          <p:cNvPr id="548" name="Shape 548"/>
          <p:cNvPicPr preferRelativeResize="0"/>
          <p:nvPr/>
        </p:nvPicPr>
        <p:blipFill>
          <a:blip r:embed="rId13">
            <a:alphaModFix/>
          </a:blip>
          <a:stretch>
            <a:fillRect/>
          </a:stretch>
        </p:blipFill>
        <p:spPr>
          <a:xfrm>
            <a:off x="4931825" y="381000"/>
            <a:ext cx="2074325" cy="412724"/>
          </a:xfrm>
          <a:prstGeom prst="rect">
            <a:avLst/>
          </a:prstGeom>
          <a:noFill/>
          <a:ln>
            <a:noFill/>
          </a:ln>
        </p:spPr>
      </p:pic>
      <p:sp>
        <p:nvSpPr>
          <p:cNvPr id="549" name="Shape 549"/>
          <p:cNvSpPr txBox="1"/>
          <p:nvPr/>
        </p:nvSpPr>
        <p:spPr>
          <a:xfrm>
            <a:off x="5039425" y="433900"/>
            <a:ext cx="193709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Eastern Front</a:t>
            </a:r>
          </a:p>
        </p:txBody>
      </p:sp>
      <p:pic>
        <p:nvPicPr>
          <p:cNvPr id="550" name="Shape 550"/>
          <p:cNvPicPr preferRelativeResize="0"/>
          <p:nvPr/>
        </p:nvPicPr>
        <p:blipFill>
          <a:blip r:embed="rId14">
            <a:alphaModFix/>
          </a:blip>
          <a:stretch>
            <a:fillRect/>
          </a:stretch>
        </p:blipFill>
        <p:spPr>
          <a:xfrm>
            <a:off x="8995825" y="6879150"/>
            <a:ext cx="582074" cy="412724"/>
          </a:xfrm>
          <a:prstGeom prst="rect">
            <a:avLst/>
          </a:prstGeom>
          <a:noFill/>
          <a:ln>
            <a:noFill/>
          </a:ln>
        </p:spPr>
      </p:pic>
      <p:sp>
        <p:nvSpPr>
          <p:cNvPr id="551" name="Shape 551"/>
          <p:cNvSpPr txBox="1"/>
          <p:nvPr/>
        </p:nvSpPr>
        <p:spPr>
          <a:xfrm>
            <a:off x="9098125" y="69338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21</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Shape 556"/>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Key Battles Western Front</a:t>
            </a:r>
          </a:p>
        </p:txBody>
      </p:sp>
      <p:graphicFrame>
        <p:nvGraphicFramePr>
          <p:cNvPr id="557" name="Shape 557"/>
          <p:cNvGraphicFramePr/>
          <p:nvPr/>
        </p:nvGraphicFramePr>
        <p:xfrm>
          <a:off x="335125" y="1862650"/>
          <a:ext cx="9489650" cy="5596800"/>
        </p:xfrm>
        <a:graphic>
          <a:graphicData uri="http://schemas.openxmlformats.org/drawingml/2006/table">
            <a:tbl>
              <a:tblPr>
                <a:noFill/>
                <a:tableStyleId>{56825049-105B-4DC1-B1B7-A5FCE87BF0CE}</a:tableStyleId>
              </a:tblPr>
              <a:tblGrid>
                <a:gridCol w="3162625"/>
                <a:gridCol w="3164400"/>
                <a:gridCol w="3162625"/>
              </a:tblGrid>
              <a:tr h="1229425">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Event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Date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Description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45520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German Offensive</a:t>
                      </a:r>
                    </a:p>
                    <a:p>
                      <a:pPr marL="0" marR="0" indent="0" algn="l">
                        <a:lnSpc>
                          <a:spcPct val="120000"/>
                        </a:lnSpc>
                        <a:spcBef>
                          <a:spcPts val="396"/>
                        </a:spcBef>
                        <a:spcAft>
                          <a:spcPts val="0"/>
                        </a:spcAft>
                        <a:buNone/>
                      </a:pPr>
                      <a:r>
                        <a:rPr lang="en-US" sz="2222" u="sng">
                          <a:solidFill>
                            <a:srgbClr val="FFFFCC"/>
                          </a:solidFill>
                          <a:latin typeface="Arial"/>
                          <a:ea typeface="Arial"/>
                          <a:cs typeface="Arial"/>
                          <a:sym typeface="Arial"/>
                        </a:rPr>
                        <a:t>Schlieffen Plan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Aug-Sept</a:t>
                      </a:r>
                    </a:p>
                    <a:p>
                      <a:pPr marL="0" marR="0" indent="0" algn="l">
                        <a:lnSpc>
                          <a:spcPct val="120000"/>
                        </a:lnSpc>
                        <a:spcBef>
                          <a:spcPts val="396"/>
                        </a:spcBef>
                        <a:spcAft>
                          <a:spcPts val="0"/>
                        </a:spcAft>
                        <a:buNone/>
                      </a:pPr>
                      <a:r>
                        <a:rPr lang="en-US" sz="2222">
                          <a:solidFill>
                            <a:srgbClr val="FFFFFF"/>
                          </a:solidFill>
                          <a:latin typeface="Arial"/>
                          <a:ea typeface="Arial"/>
                          <a:cs typeface="Arial"/>
                          <a:sym typeface="Arial"/>
                        </a:rPr>
                        <a:t>1914</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Throw everything at West because Russia will take too long to enter war</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9425">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Battle of the Marne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September 1914</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Shows that the war will not be easy or short.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45520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Stalemate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1915</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Battle lines drawn; bog down into trench war; lines change &lt; 10mi.</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1"/>
        <p:cNvGrpSpPr/>
        <p:nvPr/>
      </p:nvGrpSpPr>
      <p:grpSpPr>
        <a:xfrm>
          <a:off x="0" y="0"/>
          <a:ext cx="0" cy="0"/>
          <a:chOff x="0" y="0"/>
          <a:chExt cx="0" cy="0"/>
        </a:xfrm>
      </p:grpSpPr>
      <p:sp>
        <p:nvSpPr>
          <p:cNvPr id="562" name="Shape 562"/>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Key Battles Western Front</a:t>
            </a:r>
          </a:p>
        </p:txBody>
      </p:sp>
      <p:graphicFrame>
        <p:nvGraphicFramePr>
          <p:cNvPr id="563" name="Shape 563"/>
          <p:cNvGraphicFramePr/>
          <p:nvPr/>
        </p:nvGraphicFramePr>
        <p:xfrm>
          <a:off x="508000" y="1778000"/>
          <a:ext cx="9143925" cy="5231625"/>
        </p:xfrm>
        <a:graphic>
          <a:graphicData uri="http://schemas.openxmlformats.org/drawingml/2006/table">
            <a:tbl>
              <a:tblPr>
                <a:noFill/>
                <a:tableStyleId>{93D88C70-F180-4B66-9738-A14FA1F70447}</a:tableStyleId>
              </a:tblPr>
              <a:tblGrid>
                <a:gridCol w="3047975"/>
                <a:gridCol w="3047975"/>
                <a:gridCol w="3047975"/>
              </a:tblGrid>
              <a:tr h="1259400">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Event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Date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Description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57625">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Battle of Verdun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Feb-July 1916</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600,000 Dead</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5940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Battle of Somme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Later in 1916</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900,000 Dead</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45520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US Enters War</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April 1917</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Raises Allied Morale; influx of fresh troops and equipment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7"/>
        <p:cNvGrpSpPr/>
        <p:nvPr/>
      </p:nvGrpSpPr>
      <p:grpSpPr>
        <a:xfrm>
          <a:off x="0" y="0"/>
          <a:ext cx="0" cy="0"/>
          <a:chOff x="0" y="0"/>
          <a:chExt cx="0" cy="0"/>
        </a:xfrm>
      </p:grpSpPr>
      <p:sp>
        <p:nvSpPr>
          <p:cNvPr id="568" name="Shape 568"/>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Key Battles Western Front</a:t>
            </a:r>
          </a:p>
        </p:txBody>
      </p:sp>
      <p:graphicFrame>
        <p:nvGraphicFramePr>
          <p:cNvPr id="569" name="Shape 569"/>
          <p:cNvGraphicFramePr/>
          <p:nvPr/>
        </p:nvGraphicFramePr>
        <p:xfrm>
          <a:off x="508000" y="1778000"/>
          <a:ext cx="9489700" cy="4914150"/>
        </p:xfrm>
        <a:graphic>
          <a:graphicData uri="http://schemas.openxmlformats.org/drawingml/2006/table">
            <a:tbl>
              <a:tblPr>
                <a:noFill/>
                <a:tableStyleId>{85B72301-3E58-48CA-8348-803CB169AFB5}</a:tableStyleId>
              </a:tblPr>
              <a:tblGrid>
                <a:gridCol w="3162650"/>
                <a:gridCol w="3164400"/>
                <a:gridCol w="3162650"/>
              </a:tblGrid>
              <a:tr h="1229425">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Event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Date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Description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765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Allied Offensive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Spring-Sept 1918</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Push into Germany</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9425">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Armistice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November 11, 1918</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u="sng">
                          <a:solidFill>
                            <a:srgbClr val="FFFFCC"/>
                          </a:solidFill>
                          <a:latin typeface="Arial"/>
                          <a:ea typeface="Arial"/>
                          <a:cs typeface="Arial"/>
                          <a:sym typeface="Arial"/>
                        </a:rPr>
                        <a:t>Germany Surrenders</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7650">
                <a:tc>
                  <a:txBody>
                    <a:bodyPr/>
                    <a:lstStyle/>
                    <a:p>
                      <a:pPr marL="0" marR="0" indent="0" algn="l">
                        <a:lnSpc>
                          <a:spcPct val="120089"/>
                        </a:lnSpc>
                        <a:spcBef>
                          <a:spcPts val="0"/>
                        </a:spcBef>
                        <a:spcAft>
                          <a:spcPts val="0"/>
                        </a:spcAft>
                        <a:buNone/>
                      </a:pPr>
                      <a:endParaRPr sz="3111">
                        <a:solidFill>
                          <a:srgbClr val="FFFFFF"/>
                        </a:solidFill>
                        <a:latin typeface="Arial"/>
                        <a:ea typeface="Arial"/>
                        <a:cs typeface="Arial"/>
                        <a:sym typeface="Arial"/>
                      </a:endParaRP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endParaRPr sz="3111">
                        <a:solidFill>
                          <a:srgbClr val="FFFFFF"/>
                        </a:solidFill>
                        <a:latin typeface="Arial"/>
                        <a:ea typeface="Arial"/>
                        <a:cs typeface="Arial"/>
                        <a:sym typeface="Arial"/>
                      </a:endParaRP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endParaRPr sz="3111">
                        <a:solidFill>
                          <a:srgbClr val="FFFFFF"/>
                        </a:solidFill>
                        <a:latin typeface="Arial"/>
                        <a:ea typeface="Arial"/>
                        <a:cs typeface="Arial"/>
                        <a:sym typeface="Arial"/>
                      </a:endParaRP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pic>
        <p:nvPicPr>
          <p:cNvPr id="574" name="Shape 574"/>
          <p:cNvPicPr preferRelativeResize="0"/>
          <p:nvPr/>
        </p:nvPicPr>
        <p:blipFill>
          <a:blip r:embed="rId4">
            <a:alphaModFix/>
          </a:blip>
          <a:stretch>
            <a:fillRect/>
          </a:stretch>
        </p:blipFill>
        <p:spPr>
          <a:xfrm>
            <a:off x="603250" y="550325"/>
            <a:ext cx="1280574" cy="423325"/>
          </a:xfrm>
          <a:prstGeom prst="rect">
            <a:avLst/>
          </a:prstGeom>
          <a:noFill/>
          <a:ln>
            <a:noFill/>
          </a:ln>
        </p:spPr>
      </p:pic>
      <p:sp>
        <p:nvSpPr>
          <p:cNvPr id="575" name="Shape 575"/>
          <p:cNvSpPr txBox="1"/>
          <p:nvPr/>
        </p:nvSpPr>
        <p:spPr>
          <a:xfrm>
            <a:off x="709075" y="6085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Allies</a:t>
            </a:r>
          </a:p>
        </p:txBody>
      </p:sp>
      <p:pic>
        <p:nvPicPr>
          <p:cNvPr id="576" name="Shape 576"/>
          <p:cNvPicPr preferRelativeResize="0"/>
          <p:nvPr/>
        </p:nvPicPr>
        <p:blipFill>
          <a:blip r:embed="rId5">
            <a:alphaModFix/>
          </a:blip>
          <a:stretch>
            <a:fillRect/>
          </a:stretch>
        </p:blipFill>
        <p:spPr>
          <a:xfrm>
            <a:off x="7323650" y="1619250"/>
            <a:ext cx="1291150" cy="423325"/>
          </a:xfrm>
          <a:prstGeom prst="rect">
            <a:avLst/>
          </a:prstGeom>
          <a:noFill/>
          <a:ln>
            <a:noFill/>
          </a:ln>
        </p:spPr>
      </p:pic>
      <p:sp>
        <p:nvSpPr>
          <p:cNvPr id="577" name="Shape 577"/>
          <p:cNvSpPr txBox="1"/>
          <p:nvPr/>
        </p:nvSpPr>
        <p:spPr>
          <a:xfrm>
            <a:off x="7434775" y="167920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Russia</a:t>
            </a:r>
          </a:p>
        </p:txBody>
      </p:sp>
      <p:pic>
        <p:nvPicPr>
          <p:cNvPr id="578" name="Shape 578"/>
          <p:cNvPicPr preferRelativeResize="0"/>
          <p:nvPr/>
        </p:nvPicPr>
        <p:blipFill>
          <a:blip r:embed="rId6">
            <a:alphaModFix/>
          </a:blip>
          <a:stretch>
            <a:fillRect/>
          </a:stretch>
        </p:blipFill>
        <p:spPr>
          <a:xfrm>
            <a:off x="1841500" y="4339150"/>
            <a:ext cx="1280574" cy="423325"/>
          </a:xfrm>
          <a:prstGeom prst="rect">
            <a:avLst/>
          </a:prstGeom>
          <a:noFill/>
          <a:ln>
            <a:noFill/>
          </a:ln>
        </p:spPr>
      </p:pic>
      <p:sp>
        <p:nvSpPr>
          <p:cNvPr id="579" name="Shape 579"/>
          <p:cNvSpPr txBox="1"/>
          <p:nvPr/>
        </p:nvSpPr>
        <p:spPr>
          <a:xfrm>
            <a:off x="1943800" y="43991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France</a:t>
            </a:r>
          </a:p>
        </p:txBody>
      </p:sp>
      <p:pic>
        <p:nvPicPr>
          <p:cNvPr id="580" name="Shape 580"/>
          <p:cNvPicPr preferRelativeResize="0"/>
          <p:nvPr/>
        </p:nvPicPr>
        <p:blipFill>
          <a:blip r:embed="rId7">
            <a:alphaModFix/>
          </a:blip>
          <a:stretch>
            <a:fillRect/>
          </a:stretch>
        </p:blipFill>
        <p:spPr>
          <a:xfrm>
            <a:off x="560900" y="1100650"/>
            <a:ext cx="1280574" cy="719649"/>
          </a:xfrm>
          <a:prstGeom prst="rect">
            <a:avLst/>
          </a:prstGeom>
          <a:noFill/>
          <a:ln>
            <a:noFill/>
          </a:ln>
        </p:spPr>
      </p:pic>
      <p:sp>
        <p:nvSpPr>
          <p:cNvPr id="581" name="Shape 581"/>
          <p:cNvSpPr txBox="1"/>
          <p:nvPr/>
        </p:nvSpPr>
        <p:spPr>
          <a:xfrm>
            <a:off x="664975" y="1155325"/>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Central Powers</a:t>
            </a:r>
          </a:p>
        </p:txBody>
      </p:sp>
      <p:pic>
        <p:nvPicPr>
          <p:cNvPr id="582" name="Shape 582"/>
          <p:cNvPicPr preferRelativeResize="0"/>
          <p:nvPr/>
        </p:nvPicPr>
        <p:blipFill>
          <a:blip r:embed="rId8">
            <a:alphaModFix/>
          </a:blip>
          <a:stretch>
            <a:fillRect/>
          </a:stretch>
        </p:blipFill>
        <p:spPr>
          <a:xfrm>
            <a:off x="4254500" y="4540225"/>
            <a:ext cx="1291150" cy="412724"/>
          </a:xfrm>
          <a:prstGeom prst="rect">
            <a:avLst/>
          </a:prstGeom>
          <a:noFill/>
          <a:ln>
            <a:noFill/>
          </a:ln>
        </p:spPr>
      </p:pic>
      <p:sp>
        <p:nvSpPr>
          <p:cNvPr id="583" name="Shape 583"/>
          <p:cNvSpPr txBox="1"/>
          <p:nvPr/>
        </p:nvSpPr>
        <p:spPr>
          <a:xfrm>
            <a:off x="4363850" y="459140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Germany</a:t>
            </a:r>
          </a:p>
        </p:txBody>
      </p:sp>
      <p:pic>
        <p:nvPicPr>
          <p:cNvPr id="584" name="Shape 584"/>
          <p:cNvPicPr preferRelativeResize="0"/>
          <p:nvPr/>
        </p:nvPicPr>
        <p:blipFill>
          <a:blip r:embed="rId9">
            <a:alphaModFix/>
          </a:blip>
          <a:stretch>
            <a:fillRect/>
          </a:stretch>
        </p:blipFill>
        <p:spPr>
          <a:xfrm>
            <a:off x="4275650" y="0"/>
            <a:ext cx="127000" cy="7365975"/>
          </a:xfrm>
          <a:prstGeom prst="rect">
            <a:avLst/>
          </a:prstGeom>
          <a:noFill/>
          <a:ln>
            <a:noFill/>
          </a:ln>
        </p:spPr>
      </p:pic>
      <p:pic>
        <p:nvPicPr>
          <p:cNvPr id="585" name="Shape 585"/>
          <p:cNvPicPr preferRelativeResize="0"/>
          <p:nvPr/>
        </p:nvPicPr>
        <p:blipFill>
          <a:blip r:embed="rId10">
            <a:alphaModFix/>
          </a:blip>
          <a:stretch>
            <a:fillRect/>
          </a:stretch>
        </p:blipFill>
        <p:spPr>
          <a:xfrm>
            <a:off x="2032000" y="359825"/>
            <a:ext cx="2074325" cy="412724"/>
          </a:xfrm>
          <a:prstGeom prst="rect">
            <a:avLst/>
          </a:prstGeom>
          <a:noFill/>
          <a:ln>
            <a:noFill/>
          </a:ln>
        </p:spPr>
      </p:pic>
      <p:sp>
        <p:nvSpPr>
          <p:cNvPr id="586" name="Shape 586"/>
          <p:cNvSpPr txBox="1"/>
          <p:nvPr/>
        </p:nvSpPr>
        <p:spPr>
          <a:xfrm>
            <a:off x="2134300" y="410975"/>
            <a:ext cx="193709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Western Front</a:t>
            </a:r>
          </a:p>
        </p:txBody>
      </p:sp>
      <p:pic>
        <p:nvPicPr>
          <p:cNvPr id="587" name="Shape 587"/>
          <p:cNvPicPr preferRelativeResize="0"/>
          <p:nvPr/>
        </p:nvPicPr>
        <p:blipFill>
          <a:blip r:embed="rId11">
            <a:alphaModFix/>
          </a:blip>
          <a:stretch>
            <a:fillRect/>
          </a:stretch>
        </p:blipFill>
        <p:spPr>
          <a:xfrm>
            <a:off x="4931825" y="381000"/>
            <a:ext cx="2074325" cy="412724"/>
          </a:xfrm>
          <a:prstGeom prst="rect">
            <a:avLst/>
          </a:prstGeom>
          <a:noFill/>
          <a:ln>
            <a:noFill/>
          </a:ln>
        </p:spPr>
      </p:pic>
      <p:sp>
        <p:nvSpPr>
          <p:cNvPr id="588" name="Shape 588"/>
          <p:cNvSpPr txBox="1"/>
          <p:nvPr/>
        </p:nvSpPr>
        <p:spPr>
          <a:xfrm>
            <a:off x="5039425" y="433900"/>
            <a:ext cx="193709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Eastern Front</a:t>
            </a:r>
          </a:p>
        </p:txBody>
      </p:sp>
      <p:pic>
        <p:nvPicPr>
          <p:cNvPr id="589" name="Shape 589"/>
          <p:cNvPicPr preferRelativeResize="0"/>
          <p:nvPr/>
        </p:nvPicPr>
        <p:blipFill>
          <a:blip r:embed="rId12">
            <a:alphaModFix/>
          </a:blip>
          <a:stretch>
            <a:fillRect/>
          </a:stretch>
        </p:blipFill>
        <p:spPr>
          <a:xfrm>
            <a:off x="1439325" y="3534825"/>
            <a:ext cx="3249074" cy="3534825"/>
          </a:xfrm>
          <a:prstGeom prst="rect">
            <a:avLst/>
          </a:prstGeom>
          <a:noFill/>
          <a:ln>
            <a:noFill/>
          </a:ln>
        </p:spPr>
      </p:pic>
      <p:sp>
        <p:nvSpPr>
          <p:cNvPr id="590" name="Shape 590"/>
          <p:cNvSpPr txBox="1"/>
          <p:nvPr/>
        </p:nvSpPr>
        <p:spPr>
          <a:xfrm>
            <a:off x="1545150" y="6704525"/>
            <a:ext cx="3115375"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u="sng">
                <a:solidFill>
                  <a:srgbClr val="FFFFCC"/>
                </a:solidFill>
                <a:latin typeface="Arial"/>
                <a:ea typeface="Arial"/>
                <a:cs typeface="Arial"/>
                <a:sym typeface="Arial"/>
              </a:rPr>
              <a:t>Schlieffen Plan</a:t>
            </a:r>
          </a:p>
        </p:txBody>
      </p:sp>
      <p:pic>
        <p:nvPicPr>
          <p:cNvPr id="591" name="Shape 591"/>
          <p:cNvPicPr preferRelativeResize="0"/>
          <p:nvPr/>
        </p:nvPicPr>
        <p:blipFill>
          <a:blip r:embed="rId13">
            <a:alphaModFix/>
          </a:blip>
          <a:stretch>
            <a:fillRect/>
          </a:stretch>
        </p:blipFill>
        <p:spPr>
          <a:xfrm>
            <a:off x="455075" y="2042575"/>
            <a:ext cx="2561149" cy="1026574"/>
          </a:xfrm>
          <a:prstGeom prst="rect">
            <a:avLst/>
          </a:prstGeom>
          <a:noFill/>
          <a:ln>
            <a:noFill/>
          </a:ln>
        </p:spPr>
      </p:pic>
      <p:sp>
        <p:nvSpPr>
          <p:cNvPr id="592" name="Shape 592"/>
          <p:cNvSpPr txBox="1"/>
          <p:nvPr/>
        </p:nvSpPr>
        <p:spPr>
          <a:xfrm>
            <a:off x="560900" y="2099025"/>
            <a:ext cx="2427449" cy="9916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Throw everything at France; knock out quickly</a:t>
            </a:r>
          </a:p>
        </p:txBody>
      </p:sp>
      <p:pic>
        <p:nvPicPr>
          <p:cNvPr id="593" name="Shape 593"/>
          <p:cNvPicPr preferRelativeResize="0"/>
          <p:nvPr/>
        </p:nvPicPr>
        <p:blipFill>
          <a:blip r:embed="rId14">
            <a:alphaModFix/>
          </a:blip>
          <a:stretch>
            <a:fillRect/>
          </a:stretch>
        </p:blipFill>
        <p:spPr>
          <a:xfrm>
            <a:off x="6879150" y="2423575"/>
            <a:ext cx="2571750" cy="1026574"/>
          </a:xfrm>
          <a:prstGeom prst="rect">
            <a:avLst/>
          </a:prstGeom>
          <a:noFill/>
          <a:ln>
            <a:noFill/>
          </a:ln>
        </p:spPr>
      </p:pic>
      <p:sp>
        <p:nvSpPr>
          <p:cNvPr id="594" name="Shape 594"/>
          <p:cNvSpPr txBox="1"/>
          <p:nvPr/>
        </p:nvSpPr>
        <p:spPr>
          <a:xfrm>
            <a:off x="6988525" y="2481775"/>
            <a:ext cx="2427449" cy="9916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Russia should take weeks to mobilize and attack</a:t>
            </a:r>
          </a:p>
        </p:txBody>
      </p:sp>
      <p:pic>
        <p:nvPicPr>
          <p:cNvPr id="595" name="Shape 595"/>
          <p:cNvPicPr preferRelativeResize="0"/>
          <p:nvPr/>
        </p:nvPicPr>
        <p:blipFill>
          <a:blip r:embed="rId15">
            <a:alphaModFix/>
          </a:blip>
          <a:stretch>
            <a:fillRect/>
          </a:stretch>
        </p:blipFill>
        <p:spPr>
          <a:xfrm>
            <a:off x="4677825" y="3407825"/>
            <a:ext cx="3227899" cy="2148399"/>
          </a:xfrm>
          <a:prstGeom prst="rect">
            <a:avLst/>
          </a:prstGeom>
          <a:noFill/>
          <a:ln>
            <a:noFill/>
          </a:ln>
        </p:spPr>
      </p:pic>
      <p:sp>
        <p:nvSpPr>
          <p:cNvPr id="596" name="Shape 596"/>
          <p:cNvSpPr txBox="1"/>
          <p:nvPr/>
        </p:nvSpPr>
        <p:spPr>
          <a:xfrm>
            <a:off x="5886075" y="4279175"/>
            <a:ext cx="1986474" cy="12967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Once France is out of war then attack Eastern Front.</a:t>
            </a:r>
          </a:p>
        </p:txBody>
      </p:sp>
      <p:pic>
        <p:nvPicPr>
          <p:cNvPr id="597" name="Shape 597"/>
          <p:cNvPicPr preferRelativeResize="0"/>
          <p:nvPr/>
        </p:nvPicPr>
        <p:blipFill>
          <a:blip r:embed="rId16">
            <a:alphaModFix/>
          </a:blip>
          <a:stretch>
            <a:fillRect/>
          </a:stretch>
        </p:blipFill>
        <p:spPr>
          <a:xfrm>
            <a:off x="7397750" y="666750"/>
            <a:ext cx="2487074" cy="719649"/>
          </a:xfrm>
          <a:prstGeom prst="rect">
            <a:avLst/>
          </a:prstGeom>
          <a:noFill/>
          <a:ln>
            <a:noFill/>
          </a:ln>
        </p:spPr>
      </p:pic>
      <p:sp>
        <p:nvSpPr>
          <p:cNvPr id="598" name="Shape 598"/>
          <p:cNvSpPr txBox="1"/>
          <p:nvPr/>
        </p:nvSpPr>
        <p:spPr>
          <a:xfrm>
            <a:off x="7508875" y="723175"/>
            <a:ext cx="23463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causes this plan to fail?</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Shape 603"/>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Key Battles Eastern Front</a:t>
            </a:r>
          </a:p>
        </p:txBody>
      </p:sp>
      <p:graphicFrame>
        <p:nvGraphicFramePr>
          <p:cNvPr id="604" name="Shape 604"/>
          <p:cNvGraphicFramePr/>
          <p:nvPr/>
        </p:nvGraphicFramePr>
        <p:xfrm>
          <a:off x="335125" y="1862650"/>
          <a:ext cx="9489650" cy="5416175"/>
        </p:xfrm>
        <a:graphic>
          <a:graphicData uri="http://schemas.openxmlformats.org/drawingml/2006/table">
            <a:tbl>
              <a:tblPr>
                <a:noFill/>
                <a:tableStyleId>{1555178E-91E2-417D-85CE-E1F88FDAD148}</a:tableStyleId>
              </a:tblPr>
              <a:tblGrid>
                <a:gridCol w="3162625"/>
                <a:gridCol w="3164400"/>
                <a:gridCol w="3162625"/>
              </a:tblGrid>
              <a:tr h="1229425">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Event</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Date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Description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765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Battle of Tannenburg</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End of August 1914</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30,000 Russian dead, 92,000 prisoners taken</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45520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Gallipoli</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April 1915-Jan 1916</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Allied attempt to put Turkey and Austria-Hungary out of the war fails</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1227650">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Russian losses continue</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Mid 1915</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Heavy dessertions, Russian government weakening.</a:t>
                      </a:r>
                    </a:p>
                  </a:txBody>
                  <a:tcPr marL="28575" marR="28575" marT="28575" marB="2857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8"/>
        <p:cNvGrpSpPr/>
        <p:nvPr/>
      </p:nvGrpSpPr>
      <p:grpSpPr>
        <a:xfrm>
          <a:off x="0" y="0"/>
          <a:ext cx="0" cy="0"/>
          <a:chOff x="0" y="0"/>
          <a:chExt cx="0" cy="0"/>
        </a:xfrm>
      </p:grpSpPr>
      <p:sp>
        <p:nvSpPr>
          <p:cNvPr id="609" name="Shape 609"/>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Key Battles Eastern Front</a:t>
            </a:r>
          </a:p>
        </p:txBody>
      </p:sp>
      <p:graphicFrame>
        <p:nvGraphicFramePr>
          <p:cNvPr id="610" name="Shape 610"/>
          <p:cNvGraphicFramePr/>
          <p:nvPr/>
        </p:nvGraphicFramePr>
        <p:xfrm>
          <a:off x="508000" y="1778000"/>
          <a:ext cx="9143925" cy="3730575"/>
        </p:xfrm>
        <a:graphic>
          <a:graphicData uri="http://schemas.openxmlformats.org/drawingml/2006/table">
            <a:tbl>
              <a:tblPr>
                <a:noFill/>
                <a:tableStyleId>{DBBFA7D2-09A8-4193-A3FE-7C433B44F26D}</a:tableStyleId>
              </a:tblPr>
              <a:tblGrid>
                <a:gridCol w="3047975"/>
                <a:gridCol w="3047975"/>
                <a:gridCol w="3047975"/>
              </a:tblGrid>
              <a:tr h="1259400">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Event</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Date</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marR="0" indent="0" algn="l">
                        <a:lnSpc>
                          <a:spcPct val="120089"/>
                        </a:lnSpc>
                        <a:spcBef>
                          <a:spcPts val="0"/>
                        </a:spcBef>
                        <a:spcAft>
                          <a:spcPts val="0"/>
                        </a:spcAft>
                        <a:buNone/>
                      </a:pPr>
                      <a:r>
                        <a:rPr lang="en-US" sz="3111">
                          <a:solidFill>
                            <a:srgbClr val="FFFFFF"/>
                          </a:solidFill>
                          <a:latin typeface="Arial"/>
                          <a:ea typeface="Arial"/>
                          <a:cs typeface="Arial"/>
                          <a:sym typeface="Arial"/>
                        </a:rPr>
                        <a:t>Description</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r h="2471175">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Treaty of Brest-Litovsk</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March 1918</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marR="0" indent="0" algn="l">
                        <a:lnSpc>
                          <a:spcPct val="120000"/>
                        </a:lnSpc>
                        <a:spcBef>
                          <a:spcPts val="0"/>
                        </a:spcBef>
                        <a:spcAft>
                          <a:spcPts val="0"/>
                        </a:spcAft>
                        <a:buNone/>
                      </a:pPr>
                      <a:r>
                        <a:rPr lang="en-US" sz="2222">
                          <a:solidFill>
                            <a:srgbClr val="FFFFFF"/>
                          </a:solidFill>
                          <a:latin typeface="Arial"/>
                          <a:ea typeface="Arial"/>
                          <a:cs typeface="Arial"/>
                          <a:sym typeface="Arial"/>
                        </a:rPr>
                        <a:t>Signals Russia’s withdrawal from the war. Communist take over of Russia. Give up best lands to Germany.</a:t>
                      </a:r>
                    </a:p>
                  </a:txBody>
                  <a:tcPr marL="28575" marR="28575" marT="28575" marB="28575">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4"/>
        <p:cNvGrpSpPr/>
        <p:nvPr/>
      </p:nvGrpSpPr>
      <p:grpSpPr>
        <a:xfrm>
          <a:off x="0" y="0"/>
          <a:ext cx="0" cy="0"/>
          <a:chOff x="0" y="0"/>
          <a:chExt cx="0" cy="0"/>
        </a:xfrm>
      </p:grpSpPr>
      <p:sp>
        <p:nvSpPr>
          <p:cNvPr id="615" name="Shape 61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New Technologies of War</a:t>
            </a:r>
          </a:p>
        </p:txBody>
      </p:sp>
      <p:sp>
        <p:nvSpPr>
          <p:cNvPr id="616" name="Shape 616"/>
          <p:cNvSpPr txBox="1">
            <a:spLocks noGrp="1"/>
          </p:cNvSpPr>
          <p:nvPr>
            <p:ph type="body" idx="4294967295"/>
          </p:nvPr>
        </p:nvSpPr>
        <p:spPr>
          <a:xfrm>
            <a:off x="610300" y="1829150"/>
            <a:ext cx="4362449"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Mustard Gas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Trench Warfare</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Airplanes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Tanks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Machine gun</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Blowtorches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Grenades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Submarines</a:t>
            </a:r>
          </a:p>
          <a:p>
            <a:pPr marL="0" marR="0" indent="0" algn="l">
              <a:lnSpc>
                <a:spcPct val="120089"/>
              </a:lnSpc>
              <a:spcBef>
                <a:spcPts val="563"/>
              </a:spcBef>
              <a:spcAft>
                <a:spcPts val="0"/>
              </a:spcAft>
              <a:buNone/>
            </a:pPr>
            <a:endParaRPr sz="3111">
              <a:solidFill>
                <a:srgbClr val="FFFFFF"/>
              </a:solidFill>
              <a:latin typeface="Arial"/>
              <a:ea typeface="Arial"/>
              <a:cs typeface="Arial"/>
              <a:sym typeface="Arial"/>
            </a:endParaRPr>
          </a:p>
          <a:p>
            <a:pPr marL="0" marR="0" indent="0" algn="l">
              <a:lnSpc>
                <a:spcPct val="120089"/>
              </a:lnSpc>
              <a:spcBef>
                <a:spcPts val="563"/>
              </a:spcBef>
              <a:spcAft>
                <a:spcPts val="0"/>
              </a:spcAft>
              <a:buNone/>
            </a:pPr>
            <a:endParaRPr sz="3111">
              <a:solidFill>
                <a:srgbClr val="FFFFFF"/>
              </a:solidFill>
              <a:latin typeface="Arial"/>
              <a:ea typeface="Arial"/>
              <a:cs typeface="Arial"/>
              <a:sym typeface="Arial"/>
            </a:endParaRPr>
          </a:p>
        </p:txBody>
      </p:sp>
      <p:sp>
        <p:nvSpPr>
          <p:cNvPr id="617" name="Shape 617"/>
          <p:cNvSpPr txBox="1">
            <a:spLocks noGrp="1"/>
          </p:cNvSpPr>
          <p:nvPr>
            <p:ph type="body" idx="4294967295"/>
          </p:nvPr>
        </p:nvSpPr>
        <p:spPr>
          <a:xfrm>
            <a:off x="5263425" y="1829150"/>
            <a:ext cx="4362449"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How would each of these affect the way wars are fought?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2"/>
        <p:cNvGrpSpPr/>
        <p:nvPr/>
      </p:nvGrpSpPr>
      <p:grpSpPr>
        <a:xfrm>
          <a:off x="0" y="0"/>
          <a:ext cx="0" cy="0"/>
          <a:chOff x="0" y="0"/>
          <a:chExt cx="0" cy="0"/>
        </a:xfrm>
      </p:grpSpPr>
      <p:sp>
        <p:nvSpPr>
          <p:cNvPr id="643" name="Shape 643"/>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Trench Warfare</a:t>
            </a:r>
          </a:p>
        </p:txBody>
      </p:sp>
      <p:pic>
        <p:nvPicPr>
          <p:cNvPr id="644" name="Shape 644"/>
          <p:cNvPicPr preferRelativeResize="0"/>
          <p:nvPr/>
        </p:nvPicPr>
        <p:blipFill>
          <a:blip r:embed="rId4">
            <a:alphaModFix/>
          </a:blip>
          <a:stretch>
            <a:fillRect/>
          </a:stretch>
        </p:blipFill>
        <p:spPr>
          <a:xfrm>
            <a:off x="1016000" y="1735650"/>
            <a:ext cx="95250" cy="5016500"/>
          </a:xfrm>
          <a:prstGeom prst="rect">
            <a:avLst/>
          </a:prstGeom>
          <a:noFill/>
          <a:ln>
            <a:noFill/>
          </a:ln>
        </p:spPr>
      </p:pic>
      <p:pic>
        <p:nvPicPr>
          <p:cNvPr id="645" name="Shape 645"/>
          <p:cNvPicPr preferRelativeResize="0"/>
          <p:nvPr/>
        </p:nvPicPr>
        <p:blipFill>
          <a:blip r:embed="rId5">
            <a:alphaModFix/>
          </a:blip>
          <a:stretch>
            <a:fillRect/>
          </a:stretch>
        </p:blipFill>
        <p:spPr>
          <a:xfrm>
            <a:off x="8614825" y="1915575"/>
            <a:ext cx="84650" cy="4646075"/>
          </a:xfrm>
          <a:prstGeom prst="rect">
            <a:avLst/>
          </a:prstGeom>
          <a:noFill/>
          <a:ln>
            <a:noFill/>
          </a:ln>
        </p:spPr>
      </p:pic>
      <p:pic>
        <p:nvPicPr>
          <p:cNvPr id="646" name="Shape 646"/>
          <p:cNvPicPr preferRelativeResize="0"/>
          <p:nvPr/>
        </p:nvPicPr>
        <p:blipFill>
          <a:blip r:embed="rId6">
            <a:alphaModFix/>
          </a:blip>
          <a:stretch>
            <a:fillRect/>
          </a:stretch>
        </p:blipFill>
        <p:spPr>
          <a:xfrm>
            <a:off x="243400" y="6212400"/>
            <a:ext cx="1862650" cy="1174750"/>
          </a:xfrm>
          <a:prstGeom prst="rect">
            <a:avLst/>
          </a:prstGeom>
          <a:noFill/>
          <a:ln>
            <a:noFill/>
          </a:ln>
        </p:spPr>
      </p:pic>
      <p:pic>
        <p:nvPicPr>
          <p:cNvPr id="647" name="Shape 647"/>
          <p:cNvPicPr preferRelativeResize="0"/>
          <p:nvPr/>
        </p:nvPicPr>
        <p:blipFill>
          <a:blip r:embed="rId7">
            <a:alphaModFix/>
          </a:blip>
          <a:stretch>
            <a:fillRect/>
          </a:stretch>
        </p:blipFill>
        <p:spPr>
          <a:xfrm>
            <a:off x="1227650" y="1957900"/>
            <a:ext cx="423325" cy="4318000"/>
          </a:xfrm>
          <a:prstGeom prst="rect">
            <a:avLst/>
          </a:prstGeom>
          <a:noFill/>
          <a:ln>
            <a:noFill/>
          </a:ln>
        </p:spPr>
      </p:pic>
      <p:pic>
        <p:nvPicPr>
          <p:cNvPr id="648" name="Shape 648"/>
          <p:cNvPicPr preferRelativeResize="0"/>
          <p:nvPr/>
        </p:nvPicPr>
        <p:blipFill>
          <a:blip r:embed="rId8">
            <a:alphaModFix/>
          </a:blip>
          <a:stretch>
            <a:fillRect/>
          </a:stretch>
        </p:blipFill>
        <p:spPr>
          <a:xfrm>
            <a:off x="7926900" y="2180150"/>
            <a:ext cx="433900" cy="4318000"/>
          </a:xfrm>
          <a:prstGeom prst="rect">
            <a:avLst/>
          </a:prstGeom>
          <a:noFill/>
          <a:ln>
            <a:noFill/>
          </a:ln>
        </p:spPr>
      </p:pic>
      <p:pic>
        <p:nvPicPr>
          <p:cNvPr id="649" name="Shape 649"/>
          <p:cNvPicPr preferRelativeResize="0"/>
          <p:nvPr/>
        </p:nvPicPr>
        <p:blipFill>
          <a:blip r:embed="rId9">
            <a:alphaModFix/>
          </a:blip>
          <a:stretch>
            <a:fillRect/>
          </a:stretch>
        </p:blipFill>
        <p:spPr>
          <a:xfrm>
            <a:off x="1894400" y="3788825"/>
            <a:ext cx="1905000" cy="1661574"/>
          </a:xfrm>
          <a:prstGeom prst="rect">
            <a:avLst/>
          </a:prstGeom>
          <a:noFill/>
          <a:ln>
            <a:noFill/>
          </a:ln>
        </p:spPr>
      </p:pic>
      <p:sp>
        <p:nvSpPr>
          <p:cNvPr id="650" name="Shape 650"/>
          <p:cNvSpPr txBox="1"/>
          <p:nvPr/>
        </p:nvSpPr>
        <p:spPr>
          <a:xfrm>
            <a:off x="2009050" y="4247425"/>
            <a:ext cx="1536699" cy="825850"/>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003B76"/>
                </a:solidFill>
                <a:latin typeface="Arial"/>
                <a:ea typeface="Arial"/>
                <a:cs typeface="Arial"/>
                <a:sym typeface="Arial"/>
              </a:rPr>
              <a:t>Army A</a:t>
            </a:r>
          </a:p>
        </p:txBody>
      </p:sp>
      <p:pic>
        <p:nvPicPr>
          <p:cNvPr id="651" name="Shape 651"/>
          <p:cNvPicPr preferRelativeResize="0"/>
          <p:nvPr/>
        </p:nvPicPr>
        <p:blipFill>
          <a:blip r:embed="rId10">
            <a:alphaModFix/>
          </a:blip>
          <a:stretch>
            <a:fillRect/>
          </a:stretch>
        </p:blipFill>
        <p:spPr>
          <a:xfrm>
            <a:off x="5863150" y="2487075"/>
            <a:ext cx="1905000" cy="1661574"/>
          </a:xfrm>
          <a:prstGeom prst="rect">
            <a:avLst/>
          </a:prstGeom>
          <a:noFill/>
          <a:ln>
            <a:noFill/>
          </a:ln>
        </p:spPr>
      </p:pic>
      <p:sp>
        <p:nvSpPr>
          <p:cNvPr id="652" name="Shape 652"/>
          <p:cNvSpPr txBox="1"/>
          <p:nvPr/>
        </p:nvSpPr>
        <p:spPr>
          <a:xfrm>
            <a:off x="5979575" y="2942150"/>
            <a:ext cx="1536699" cy="825850"/>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003B76"/>
                </a:solidFill>
                <a:latin typeface="Arial"/>
                <a:ea typeface="Arial"/>
                <a:cs typeface="Arial"/>
                <a:sym typeface="Arial"/>
              </a:rPr>
              <a:t>Army B</a:t>
            </a:r>
          </a:p>
        </p:txBody>
      </p:sp>
      <p:pic>
        <p:nvPicPr>
          <p:cNvPr id="653" name="Shape 653"/>
          <p:cNvPicPr preferRelativeResize="0"/>
          <p:nvPr/>
        </p:nvPicPr>
        <p:blipFill>
          <a:blip r:embed="rId11">
            <a:alphaModFix/>
          </a:blip>
          <a:stretch>
            <a:fillRect/>
          </a:stretch>
        </p:blipFill>
        <p:spPr>
          <a:xfrm>
            <a:off x="2931575" y="2084900"/>
            <a:ext cx="1037150" cy="1026574"/>
          </a:xfrm>
          <a:prstGeom prst="rect">
            <a:avLst/>
          </a:prstGeom>
          <a:noFill/>
          <a:ln>
            <a:noFill/>
          </a:ln>
        </p:spPr>
      </p:pic>
      <p:pic>
        <p:nvPicPr>
          <p:cNvPr id="654" name="Shape 654"/>
          <p:cNvPicPr preferRelativeResize="0"/>
          <p:nvPr/>
        </p:nvPicPr>
        <p:blipFill>
          <a:blip r:embed="rId12">
            <a:alphaModFix/>
          </a:blip>
          <a:stretch>
            <a:fillRect/>
          </a:stretch>
        </p:blipFill>
        <p:spPr>
          <a:xfrm>
            <a:off x="4476750" y="5238750"/>
            <a:ext cx="1047750" cy="1026574"/>
          </a:xfrm>
          <a:prstGeom prst="rect">
            <a:avLst/>
          </a:prstGeom>
          <a:noFill/>
          <a:ln>
            <a:noFill/>
          </a:ln>
        </p:spPr>
      </p:pic>
      <p:pic>
        <p:nvPicPr>
          <p:cNvPr id="655" name="Shape 655"/>
          <p:cNvPicPr preferRelativeResize="0"/>
          <p:nvPr/>
        </p:nvPicPr>
        <p:blipFill>
          <a:blip r:embed="rId13">
            <a:alphaModFix/>
          </a:blip>
          <a:stretch>
            <a:fillRect/>
          </a:stretch>
        </p:blipFill>
        <p:spPr>
          <a:xfrm>
            <a:off x="5651500" y="1312325"/>
            <a:ext cx="1037150" cy="1026574"/>
          </a:xfrm>
          <a:prstGeom prst="rect">
            <a:avLst/>
          </a:prstGeom>
          <a:noFill/>
          <a:ln>
            <a:noFill/>
          </a:ln>
        </p:spPr>
      </p:pic>
      <p:pic>
        <p:nvPicPr>
          <p:cNvPr id="656" name="Shape 656"/>
          <p:cNvPicPr preferRelativeResize="0"/>
          <p:nvPr/>
        </p:nvPicPr>
        <p:blipFill>
          <a:blip r:embed="rId14">
            <a:alphaModFix/>
          </a:blip>
          <a:stretch>
            <a:fillRect/>
          </a:stretch>
        </p:blipFill>
        <p:spPr>
          <a:xfrm>
            <a:off x="6254750" y="5524500"/>
            <a:ext cx="1047750" cy="1026574"/>
          </a:xfrm>
          <a:prstGeom prst="rect">
            <a:avLst/>
          </a:prstGeom>
          <a:noFill/>
          <a:ln>
            <a:noFill/>
          </a:ln>
        </p:spPr>
      </p:pic>
      <p:pic>
        <p:nvPicPr>
          <p:cNvPr id="657" name="Shape 657"/>
          <p:cNvPicPr preferRelativeResize="0"/>
          <p:nvPr/>
        </p:nvPicPr>
        <p:blipFill>
          <a:blip r:embed="rId15">
            <a:alphaModFix/>
          </a:blip>
          <a:stretch>
            <a:fillRect/>
          </a:stretch>
        </p:blipFill>
        <p:spPr>
          <a:xfrm>
            <a:off x="5482150" y="1619250"/>
            <a:ext cx="2815150" cy="2010824"/>
          </a:xfrm>
          <a:prstGeom prst="rect">
            <a:avLst/>
          </a:prstGeom>
          <a:noFill/>
          <a:ln>
            <a:noFill/>
          </a:ln>
        </p:spPr>
      </p:pic>
      <p:pic>
        <p:nvPicPr>
          <p:cNvPr id="658" name="Shape 658"/>
          <p:cNvPicPr preferRelativeResize="0"/>
          <p:nvPr/>
        </p:nvPicPr>
        <p:blipFill>
          <a:blip r:embed="rId16">
            <a:alphaModFix/>
          </a:blip>
          <a:stretch>
            <a:fillRect/>
          </a:stretch>
        </p:blipFill>
        <p:spPr>
          <a:xfrm>
            <a:off x="2148400" y="4254475"/>
            <a:ext cx="2645825" cy="1947324"/>
          </a:xfrm>
          <a:prstGeom prst="rect">
            <a:avLst/>
          </a:prstGeom>
          <a:noFill/>
          <a:ln>
            <a:noFill/>
          </a:ln>
        </p:spPr>
      </p:pic>
      <p:sp>
        <p:nvSpPr>
          <p:cNvPr id="659" name="Shape 659"/>
          <p:cNvSpPr txBox="1"/>
          <p:nvPr/>
        </p:nvSpPr>
        <p:spPr>
          <a:xfrm>
            <a:off x="331600" y="837825"/>
            <a:ext cx="1642525"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Trench Army A</a:t>
            </a:r>
          </a:p>
        </p:txBody>
      </p:sp>
      <p:sp>
        <p:nvSpPr>
          <p:cNvPr id="660" name="Shape 660"/>
          <p:cNvSpPr txBox="1"/>
          <p:nvPr/>
        </p:nvSpPr>
        <p:spPr>
          <a:xfrm>
            <a:off x="8267325" y="6676300"/>
            <a:ext cx="1642525"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Trench Army B</a:t>
            </a:r>
          </a:p>
        </p:txBody>
      </p:sp>
      <p:sp>
        <p:nvSpPr>
          <p:cNvPr id="661" name="Shape 661"/>
          <p:cNvSpPr txBox="1"/>
          <p:nvPr/>
        </p:nvSpPr>
        <p:spPr>
          <a:xfrm>
            <a:off x="5924900" y="6759200"/>
            <a:ext cx="1642525"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Barbed Wire</a:t>
            </a:r>
          </a:p>
        </p:txBody>
      </p:sp>
      <p:pic>
        <p:nvPicPr>
          <p:cNvPr id="662" name="Shape 662"/>
          <p:cNvPicPr preferRelativeResize="0"/>
          <p:nvPr/>
        </p:nvPicPr>
        <p:blipFill>
          <a:blip r:embed="rId17">
            <a:alphaModFix/>
          </a:blip>
          <a:stretch>
            <a:fillRect/>
          </a:stretch>
        </p:blipFill>
        <p:spPr>
          <a:xfrm>
            <a:off x="6921500" y="6201825"/>
            <a:ext cx="994824" cy="656149"/>
          </a:xfrm>
          <a:prstGeom prst="rect">
            <a:avLst/>
          </a:prstGeom>
          <a:noFill/>
          <a:ln>
            <a:noFill/>
          </a:ln>
        </p:spPr>
      </p:pic>
      <p:pic>
        <p:nvPicPr>
          <p:cNvPr id="663" name="Shape 663"/>
          <p:cNvPicPr preferRelativeResize="0"/>
          <p:nvPr/>
        </p:nvPicPr>
        <p:blipFill>
          <a:blip r:embed="rId18">
            <a:alphaModFix/>
          </a:blip>
          <a:stretch>
            <a:fillRect/>
          </a:stretch>
        </p:blipFill>
        <p:spPr>
          <a:xfrm>
            <a:off x="8297325" y="814900"/>
            <a:ext cx="1862650" cy="1164149"/>
          </a:xfrm>
          <a:prstGeom prst="rect">
            <a:avLst/>
          </a:prstGeom>
          <a:noFill/>
          <a:ln>
            <a:noFill/>
          </a:ln>
        </p:spPr>
      </p:pic>
      <p:sp>
        <p:nvSpPr>
          <p:cNvPr id="664" name="Shape 664"/>
          <p:cNvSpPr txBox="1"/>
          <p:nvPr/>
        </p:nvSpPr>
        <p:spPr>
          <a:xfrm>
            <a:off x="8279675" y="51150"/>
            <a:ext cx="1411449"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Machine Gun</a:t>
            </a:r>
          </a:p>
        </p:txBody>
      </p:sp>
      <p:sp>
        <p:nvSpPr>
          <p:cNvPr id="665" name="Shape 665"/>
          <p:cNvSpPr txBox="1"/>
          <p:nvPr/>
        </p:nvSpPr>
        <p:spPr>
          <a:xfrm>
            <a:off x="3887600" y="3672400"/>
            <a:ext cx="2411575" cy="9916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Why would the middle be called No Man’s Land?</a:t>
            </a:r>
          </a:p>
        </p:txBody>
      </p:sp>
      <p:pic>
        <p:nvPicPr>
          <p:cNvPr id="666" name="Shape 666"/>
          <p:cNvPicPr preferRelativeResize="0"/>
          <p:nvPr/>
        </p:nvPicPr>
        <p:blipFill>
          <a:blip r:embed="rId19">
            <a:alphaModFix/>
          </a:blip>
          <a:stretch>
            <a:fillRect/>
          </a:stretch>
        </p:blipFill>
        <p:spPr>
          <a:xfrm>
            <a:off x="9366250" y="6974400"/>
            <a:ext cx="582074" cy="423325"/>
          </a:xfrm>
          <a:prstGeom prst="rect">
            <a:avLst/>
          </a:prstGeom>
          <a:noFill/>
          <a:ln>
            <a:noFill/>
          </a:ln>
        </p:spPr>
      </p:pic>
      <p:sp>
        <p:nvSpPr>
          <p:cNvPr id="667" name="Shape 667"/>
          <p:cNvSpPr txBox="1"/>
          <p:nvPr/>
        </p:nvSpPr>
        <p:spPr>
          <a:xfrm>
            <a:off x="9473825" y="7032600"/>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31</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0"/>
        <p:cNvGrpSpPr/>
        <p:nvPr/>
      </p:nvGrpSpPr>
      <p:grpSpPr>
        <a:xfrm>
          <a:off x="0" y="0"/>
          <a:ext cx="0" cy="0"/>
          <a:chOff x="0" y="0"/>
          <a:chExt cx="0" cy="0"/>
        </a:xfrm>
      </p:grpSpPr>
      <p:sp>
        <p:nvSpPr>
          <p:cNvPr id="751" name="Shape 751"/>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US War Effort</a:t>
            </a:r>
          </a:p>
        </p:txBody>
      </p:sp>
      <p:sp>
        <p:nvSpPr>
          <p:cNvPr id="752" name="Shape 752"/>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08035"/>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Selective Service Act—requires men to register with government in order for random selection for service. </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Called up 3 million troops with act.</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Women are allowed to enlist in non-combat positions such as nurses</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US converts economy to mass production of war supplies</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Uses convoy system to protect from u-boats.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Causes of World War I</a:t>
            </a:r>
          </a:p>
        </p:txBody>
      </p:sp>
      <p:pic>
        <p:nvPicPr>
          <p:cNvPr id="399" name="Shape 399"/>
          <p:cNvPicPr preferRelativeResize="0"/>
          <p:nvPr/>
        </p:nvPicPr>
        <p:blipFill>
          <a:blip r:embed="rId4">
            <a:alphaModFix/>
          </a:blip>
          <a:stretch>
            <a:fillRect/>
          </a:stretch>
        </p:blipFill>
        <p:spPr>
          <a:xfrm>
            <a:off x="4349750" y="3619500"/>
            <a:ext cx="1545149" cy="1714500"/>
          </a:xfrm>
          <a:prstGeom prst="rect">
            <a:avLst/>
          </a:prstGeom>
          <a:noFill/>
          <a:ln>
            <a:noFill/>
          </a:ln>
        </p:spPr>
      </p:pic>
      <p:sp>
        <p:nvSpPr>
          <p:cNvPr id="400" name="Shape 400"/>
          <p:cNvSpPr txBox="1"/>
          <p:nvPr/>
        </p:nvSpPr>
        <p:spPr>
          <a:xfrm>
            <a:off x="4462625" y="368297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003B76"/>
                </a:solidFill>
                <a:latin typeface="Arial"/>
                <a:ea typeface="Arial"/>
                <a:cs typeface="Arial"/>
                <a:sym typeface="Arial"/>
              </a:rPr>
              <a:t>World War I</a:t>
            </a:r>
          </a:p>
        </p:txBody>
      </p:sp>
      <p:pic>
        <p:nvPicPr>
          <p:cNvPr id="401" name="Shape 401"/>
          <p:cNvPicPr preferRelativeResize="0"/>
          <p:nvPr/>
        </p:nvPicPr>
        <p:blipFill>
          <a:blip r:embed="rId5">
            <a:alphaModFix/>
          </a:blip>
          <a:stretch>
            <a:fillRect/>
          </a:stretch>
        </p:blipFill>
        <p:spPr>
          <a:xfrm>
            <a:off x="1778000" y="3630075"/>
            <a:ext cx="1545149" cy="1714500"/>
          </a:xfrm>
          <a:prstGeom prst="rect">
            <a:avLst/>
          </a:prstGeom>
          <a:noFill/>
          <a:ln>
            <a:noFill/>
          </a:ln>
        </p:spPr>
      </p:pic>
      <p:sp>
        <p:nvSpPr>
          <p:cNvPr id="402" name="Shape 402"/>
          <p:cNvSpPr txBox="1"/>
          <p:nvPr/>
        </p:nvSpPr>
        <p:spPr>
          <a:xfrm>
            <a:off x="1890875" y="36953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Nationalism</a:t>
            </a:r>
          </a:p>
        </p:txBody>
      </p:sp>
      <p:pic>
        <p:nvPicPr>
          <p:cNvPr id="403" name="Shape 403"/>
          <p:cNvPicPr preferRelativeResize="0"/>
          <p:nvPr/>
        </p:nvPicPr>
        <p:blipFill>
          <a:blip r:embed="rId6">
            <a:alphaModFix/>
          </a:blip>
          <a:stretch>
            <a:fillRect/>
          </a:stretch>
        </p:blipFill>
        <p:spPr>
          <a:xfrm>
            <a:off x="7101400" y="3651250"/>
            <a:ext cx="1555750" cy="1714500"/>
          </a:xfrm>
          <a:prstGeom prst="rect">
            <a:avLst/>
          </a:prstGeom>
          <a:noFill/>
          <a:ln>
            <a:noFill/>
          </a:ln>
        </p:spPr>
      </p:pic>
      <p:sp>
        <p:nvSpPr>
          <p:cNvPr id="404" name="Shape 404"/>
          <p:cNvSpPr txBox="1"/>
          <p:nvPr/>
        </p:nvSpPr>
        <p:spPr>
          <a:xfrm>
            <a:off x="7219575" y="37200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Militarism</a:t>
            </a:r>
          </a:p>
        </p:txBody>
      </p:sp>
      <p:pic>
        <p:nvPicPr>
          <p:cNvPr id="405" name="Shape 405"/>
          <p:cNvPicPr preferRelativeResize="0"/>
          <p:nvPr/>
        </p:nvPicPr>
        <p:blipFill>
          <a:blip r:embed="rId7">
            <a:alphaModFix/>
          </a:blip>
          <a:stretch>
            <a:fillRect/>
          </a:stretch>
        </p:blipFill>
        <p:spPr>
          <a:xfrm>
            <a:off x="4296825" y="1344075"/>
            <a:ext cx="1555750" cy="1714500"/>
          </a:xfrm>
          <a:prstGeom prst="rect">
            <a:avLst/>
          </a:prstGeom>
          <a:noFill/>
          <a:ln>
            <a:noFill/>
          </a:ln>
        </p:spPr>
      </p:pic>
      <p:sp>
        <p:nvSpPr>
          <p:cNvPr id="406" name="Shape 406"/>
          <p:cNvSpPr txBox="1"/>
          <p:nvPr/>
        </p:nvSpPr>
        <p:spPr>
          <a:xfrm>
            <a:off x="4413250" y="1411100"/>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Imperialism</a:t>
            </a:r>
          </a:p>
        </p:txBody>
      </p:sp>
      <p:pic>
        <p:nvPicPr>
          <p:cNvPr id="407" name="Shape 407"/>
          <p:cNvPicPr preferRelativeResize="0"/>
          <p:nvPr/>
        </p:nvPicPr>
        <p:blipFill>
          <a:blip r:embed="rId8">
            <a:alphaModFix/>
          </a:blip>
          <a:stretch>
            <a:fillRect/>
          </a:stretch>
        </p:blipFill>
        <p:spPr>
          <a:xfrm>
            <a:off x="4265075" y="5715000"/>
            <a:ext cx="1545149" cy="1714500"/>
          </a:xfrm>
          <a:prstGeom prst="rect">
            <a:avLst/>
          </a:prstGeom>
          <a:noFill/>
          <a:ln>
            <a:noFill/>
          </a:ln>
        </p:spPr>
      </p:pic>
      <p:sp>
        <p:nvSpPr>
          <p:cNvPr id="408" name="Shape 408"/>
          <p:cNvSpPr txBox="1"/>
          <p:nvPr/>
        </p:nvSpPr>
        <p:spPr>
          <a:xfrm>
            <a:off x="4379725" y="57820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Alliance </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Systems</a:t>
            </a:r>
          </a:p>
        </p:txBody>
      </p:sp>
      <p:pic>
        <p:nvPicPr>
          <p:cNvPr id="409" name="Shape 409"/>
          <p:cNvPicPr preferRelativeResize="0"/>
          <p:nvPr/>
        </p:nvPicPr>
        <p:blipFill>
          <a:blip r:embed="rId9">
            <a:alphaModFix/>
          </a:blip>
          <a:stretch>
            <a:fillRect/>
          </a:stretch>
        </p:blipFill>
        <p:spPr>
          <a:xfrm>
            <a:off x="5016500" y="3026825"/>
            <a:ext cx="95250" cy="592650"/>
          </a:xfrm>
          <a:prstGeom prst="rect">
            <a:avLst/>
          </a:prstGeom>
          <a:noFill/>
          <a:ln>
            <a:noFill/>
          </a:ln>
        </p:spPr>
      </p:pic>
      <p:pic>
        <p:nvPicPr>
          <p:cNvPr id="410" name="Shape 410"/>
          <p:cNvPicPr preferRelativeResize="0"/>
          <p:nvPr/>
        </p:nvPicPr>
        <p:blipFill>
          <a:blip r:embed="rId10">
            <a:alphaModFix/>
          </a:blip>
          <a:stretch>
            <a:fillRect/>
          </a:stretch>
        </p:blipFill>
        <p:spPr>
          <a:xfrm>
            <a:off x="5037650" y="5259900"/>
            <a:ext cx="95250" cy="592650"/>
          </a:xfrm>
          <a:prstGeom prst="rect">
            <a:avLst/>
          </a:prstGeom>
          <a:noFill/>
          <a:ln>
            <a:noFill/>
          </a:ln>
        </p:spPr>
      </p:pic>
      <p:pic>
        <p:nvPicPr>
          <p:cNvPr id="411" name="Shape 411"/>
          <p:cNvPicPr preferRelativeResize="0"/>
          <p:nvPr/>
        </p:nvPicPr>
        <p:blipFill>
          <a:blip r:embed="rId11">
            <a:alphaModFix/>
          </a:blip>
          <a:stretch>
            <a:fillRect/>
          </a:stretch>
        </p:blipFill>
        <p:spPr>
          <a:xfrm>
            <a:off x="3302000" y="4434400"/>
            <a:ext cx="1058324" cy="95250"/>
          </a:xfrm>
          <a:prstGeom prst="rect">
            <a:avLst/>
          </a:prstGeom>
          <a:noFill/>
          <a:ln>
            <a:noFill/>
          </a:ln>
        </p:spPr>
      </p:pic>
      <p:pic>
        <p:nvPicPr>
          <p:cNvPr id="412" name="Shape 412"/>
          <p:cNvPicPr preferRelativeResize="0"/>
          <p:nvPr/>
        </p:nvPicPr>
        <p:blipFill>
          <a:blip r:embed="rId12">
            <a:alphaModFix/>
          </a:blip>
          <a:stretch>
            <a:fillRect/>
          </a:stretch>
        </p:blipFill>
        <p:spPr>
          <a:xfrm>
            <a:off x="5905500" y="4466150"/>
            <a:ext cx="1238250" cy="846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4"/>
        <p:cNvGrpSpPr/>
        <p:nvPr/>
      </p:nvGrpSpPr>
      <p:grpSpPr>
        <a:xfrm>
          <a:off x="0" y="0"/>
          <a:ext cx="0" cy="0"/>
          <a:chOff x="0" y="0"/>
          <a:chExt cx="0" cy="0"/>
        </a:xfrm>
      </p:grpSpPr>
      <p:sp>
        <p:nvSpPr>
          <p:cNvPr id="765" name="Shape 76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US War Effort</a:t>
            </a:r>
          </a:p>
        </p:txBody>
      </p:sp>
      <p:sp>
        <p:nvSpPr>
          <p:cNvPr id="766" name="Shape 766"/>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General John Pershing will lead the US troops called the American Expeditionary Force.</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Alvin York will become the most decorated US soldier and he started as a contentious objector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0"/>
        <p:cNvGrpSpPr/>
        <p:nvPr/>
      </p:nvGrpSpPr>
      <p:grpSpPr>
        <a:xfrm>
          <a:off x="0" y="0"/>
          <a:ext cx="0" cy="0"/>
          <a:chOff x="0" y="0"/>
          <a:chExt cx="0" cy="0"/>
        </a:xfrm>
      </p:grpSpPr>
      <p:sp>
        <p:nvSpPr>
          <p:cNvPr id="771" name="Shape 771"/>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Government Wartime Structure</a:t>
            </a:r>
          </a:p>
        </p:txBody>
      </p:sp>
      <p:pic>
        <p:nvPicPr>
          <p:cNvPr id="772" name="Shape 772"/>
          <p:cNvPicPr preferRelativeResize="0"/>
          <p:nvPr/>
        </p:nvPicPr>
        <p:blipFill>
          <a:blip r:embed="rId4">
            <a:alphaModFix/>
          </a:blip>
          <a:stretch>
            <a:fillRect/>
          </a:stretch>
        </p:blipFill>
        <p:spPr>
          <a:xfrm>
            <a:off x="4349750" y="3619500"/>
            <a:ext cx="1545149" cy="1714500"/>
          </a:xfrm>
          <a:prstGeom prst="rect">
            <a:avLst/>
          </a:prstGeom>
          <a:noFill/>
          <a:ln>
            <a:noFill/>
          </a:ln>
        </p:spPr>
      </p:pic>
      <p:sp>
        <p:nvSpPr>
          <p:cNvPr id="773" name="Shape 773"/>
          <p:cNvSpPr txBox="1"/>
          <p:nvPr/>
        </p:nvSpPr>
        <p:spPr>
          <a:xfrm>
            <a:off x="4462625" y="368297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003B76"/>
                </a:solidFill>
                <a:latin typeface="Arial"/>
                <a:ea typeface="Arial"/>
                <a:cs typeface="Arial"/>
                <a:sym typeface="Arial"/>
              </a:rPr>
              <a:t>Bureaucracy</a:t>
            </a:r>
          </a:p>
        </p:txBody>
      </p:sp>
      <p:pic>
        <p:nvPicPr>
          <p:cNvPr id="774" name="Shape 774"/>
          <p:cNvPicPr preferRelativeResize="0"/>
          <p:nvPr/>
        </p:nvPicPr>
        <p:blipFill>
          <a:blip r:embed="rId5">
            <a:alphaModFix/>
          </a:blip>
          <a:stretch>
            <a:fillRect/>
          </a:stretch>
        </p:blipFill>
        <p:spPr>
          <a:xfrm>
            <a:off x="1778000" y="3630075"/>
            <a:ext cx="1545149" cy="1714500"/>
          </a:xfrm>
          <a:prstGeom prst="rect">
            <a:avLst/>
          </a:prstGeom>
          <a:noFill/>
          <a:ln>
            <a:noFill/>
          </a:ln>
        </p:spPr>
      </p:pic>
      <p:sp>
        <p:nvSpPr>
          <p:cNvPr id="775" name="Shape 775"/>
          <p:cNvSpPr txBox="1"/>
          <p:nvPr/>
        </p:nvSpPr>
        <p:spPr>
          <a:xfrm>
            <a:off x="1890875" y="36953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Economic </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Situations</a:t>
            </a:r>
          </a:p>
        </p:txBody>
      </p:sp>
      <p:pic>
        <p:nvPicPr>
          <p:cNvPr id="776" name="Shape 776"/>
          <p:cNvPicPr preferRelativeResize="0"/>
          <p:nvPr/>
        </p:nvPicPr>
        <p:blipFill>
          <a:blip r:embed="rId6">
            <a:alphaModFix/>
          </a:blip>
          <a:stretch>
            <a:fillRect/>
          </a:stretch>
        </p:blipFill>
        <p:spPr>
          <a:xfrm>
            <a:off x="7101400" y="3651250"/>
            <a:ext cx="1555750" cy="1714500"/>
          </a:xfrm>
          <a:prstGeom prst="rect">
            <a:avLst/>
          </a:prstGeom>
          <a:noFill/>
          <a:ln>
            <a:noFill/>
          </a:ln>
        </p:spPr>
      </p:pic>
      <p:sp>
        <p:nvSpPr>
          <p:cNvPr id="777" name="Shape 777"/>
          <p:cNvSpPr txBox="1"/>
          <p:nvPr/>
        </p:nvSpPr>
        <p:spPr>
          <a:xfrm>
            <a:off x="7219575" y="37200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Food</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Administration</a:t>
            </a:r>
          </a:p>
        </p:txBody>
      </p:sp>
      <p:pic>
        <p:nvPicPr>
          <p:cNvPr id="778" name="Shape 778"/>
          <p:cNvPicPr preferRelativeResize="0"/>
          <p:nvPr/>
        </p:nvPicPr>
        <p:blipFill>
          <a:blip r:embed="rId7">
            <a:alphaModFix/>
          </a:blip>
          <a:stretch>
            <a:fillRect/>
          </a:stretch>
        </p:blipFill>
        <p:spPr>
          <a:xfrm>
            <a:off x="2836325" y="1545150"/>
            <a:ext cx="1555750" cy="1703900"/>
          </a:xfrm>
          <a:prstGeom prst="rect">
            <a:avLst/>
          </a:prstGeom>
          <a:noFill/>
          <a:ln>
            <a:noFill/>
          </a:ln>
        </p:spPr>
      </p:pic>
      <p:sp>
        <p:nvSpPr>
          <p:cNvPr id="779" name="Shape 779"/>
          <p:cNvSpPr txBox="1"/>
          <p:nvPr/>
        </p:nvSpPr>
        <p:spPr>
          <a:xfrm>
            <a:off x="2956275" y="1606900"/>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War Industries</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Board</a:t>
            </a:r>
          </a:p>
        </p:txBody>
      </p:sp>
      <p:pic>
        <p:nvPicPr>
          <p:cNvPr id="780" name="Shape 780"/>
          <p:cNvPicPr preferRelativeResize="0"/>
          <p:nvPr/>
        </p:nvPicPr>
        <p:blipFill>
          <a:blip r:embed="rId8">
            <a:alphaModFix/>
          </a:blip>
          <a:stretch>
            <a:fillRect/>
          </a:stretch>
        </p:blipFill>
        <p:spPr>
          <a:xfrm>
            <a:off x="2952750" y="5651475"/>
            <a:ext cx="1555750" cy="1714500"/>
          </a:xfrm>
          <a:prstGeom prst="rect">
            <a:avLst/>
          </a:prstGeom>
          <a:noFill/>
          <a:ln>
            <a:noFill/>
          </a:ln>
        </p:spPr>
      </p:pic>
      <p:sp>
        <p:nvSpPr>
          <p:cNvPr id="781" name="Shape 781"/>
          <p:cNvSpPr txBox="1"/>
          <p:nvPr/>
        </p:nvSpPr>
        <p:spPr>
          <a:xfrm>
            <a:off x="3069150" y="5716750"/>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Committee on</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Public Information</a:t>
            </a:r>
          </a:p>
        </p:txBody>
      </p:sp>
      <p:pic>
        <p:nvPicPr>
          <p:cNvPr id="782" name="Shape 782"/>
          <p:cNvPicPr preferRelativeResize="0"/>
          <p:nvPr/>
        </p:nvPicPr>
        <p:blipFill>
          <a:blip r:embed="rId9">
            <a:alphaModFix/>
          </a:blip>
          <a:stretch>
            <a:fillRect/>
          </a:stretch>
        </p:blipFill>
        <p:spPr>
          <a:xfrm>
            <a:off x="3302000" y="4434400"/>
            <a:ext cx="1058324" cy="95250"/>
          </a:xfrm>
          <a:prstGeom prst="rect">
            <a:avLst/>
          </a:prstGeom>
          <a:noFill/>
          <a:ln>
            <a:noFill/>
          </a:ln>
        </p:spPr>
      </p:pic>
      <p:pic>
        <p:nvPicPr>
          <p:cNvPr id="783" name="Shape 783"/>
          <p:cNvPicPr preferRelativeResize="0"/>
          <p:nvPr/>
        </p:nvPicPr>
        <p:blipFill>
          <a:blip r:embed="rId10">
            <a:alphaModFix/>
          </a:blip>
          <a:stretch>
            <a:fillRect/>
          </a:stretch>
        </p:blipFill>
        <p:spPr>
          <a:xfrm>
            <a:off x="5905500" y="4466150"/>
            <a:ext cx="1238250" cy="84650"/>
          </a:xfrm>
          <a:prstGeom prst="rect">
            <a:avLst/>
          </a:prstGeom>
          <a:noFill/>
          <a:ln>
            <a:noFill/>
          </a:ln>
        </p:spPr>
      </p:pic>
      <p:pic>
        <p:nvPicPr>
          <p:cNvPr id="784" name="Shape 784"/>
          <p:cNvPicPr preferRelativeResize="0"/>
          <p:nvPr/>
        </p:nvPicPr>
        <p:blipFill>
          <a:blip r:embed="rId11">
            <a:alphaModFix/>
          </a:blip>
          <a:stretch>
            <a:fillRect/>
          </a:stretch>
        </p:blipFill>
        <p:spPr>
          <a:xfrm>
            <a:off x="4000500" y="5143500"/>
            <a:ext cx="751400" cy="677325"/>
          </a:xfrm>
          <a:prstGeom prst="rect">
            <a:avLst/>
          </a:prstGeom>
          <a:noFill/>
          <a:ln>
            <a:noFill/>
          </a:ln>
        </p:spPr>
      </p:pic>
      <p:pic>
        <p:nvPicPr>
          <p:cNvPr id="785" name="Shape 785"/>
          <p:cNvPicPr preferRelativeResize="0"/>
          <p:nvPr/>
        </p:nvPicPr>
        <p:blipFill>
          <a:blip r:embed="rId12">
            <a:alphaModFix/>
          </a:blip>
          <a:stretch>
            <a:fillRect/>
          </a:stretch>
        </p:blipFill>
        <p:spPr>
          <a:xfrm>
            <a:off x="5873750" y="5672650"/>
            <a:ext cx="1555750" cy="1714500"/>
          </a:xfrm>
          <a:prstGeom prst="rect">
            <a:avLst/>
          </a:prstGeom>
          <a:noFill/>
          <a:ln>
            <a:noFill/>
          </a:ln>
        </p:spPr>
      </p:pic>
      <p:sp>
        <p:nvSpPr>
          <p:cNvPr id="786" name="Shape 786"/>
          <p:cNvSpPr txBox="1"/>
          <p:nvPr/>
        </p:nvSpPr>
        <p:spPr>
          <a:xfrm>
            <a:off x="5990150" y="5737925"/>
            <a:ext cx="1393825" cy="1656624"/>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Financing the</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War</a:t>
            </a:r>
          </a:p>
        </p:txBody>
      </p:sp>
      <p:pic>
        <p:nvPicPr>
          <p:cNvPr id="787" name="Shape 787"/>
          <p:cNvPicPr preferRelativeResize="0"/>
          <p:nvPr/>
        </p:nvPicPr>
        <p:blipFill>
          <a:blip r:embed="rId13">
            <a:alphaModFix/>
          </a:blip>
          <a:stretch>
            <a:fillRect/>
          </a:stretch>
        </p:blipFill>
        <p:spPr>
          <a:xfrm>
            <a:off x="5535075" y="5143500"/>
            <a:ext cx="825500" cy="698500"/>
          </a:xfrm>
          <a:prstGeom prst="rect">
            <a:avLst/>
          </a:prstGeom>
          <a:noFill/>
          <a:ln>
            <a:noFill/>
          </a:ln>
        </p:spPr>
      </p:pic>
      <p:pic>
        <p:nvPicPr>
          <p:cNvPr id="788" name="Shape 788"/>
          <p:cNvPicPr preferRelativeResize="0"/>
          <p:nvPr/>
        </p:nvPicPr>
        <p:blipFill>
          <a:blip r:embed="rId14">
            <a:alphaModFix/>
          </a:blip>
          <a:stretch>
            <a:fillRect/>
          </a:stretch>
        </p:blipFill>
        <p:spPr>
          <a:xfrm>
            <a:off x="4000500" y="3079750"/>
            <a:ext cx="709075" cy="687900"/>
          </a:xfrm>
          <a:prstGeom prst="rect">
            <a:avLst/>
          </a:prstGeom>
          <a:noFill/>
          <a:ln>
            <a:noFill/>
          </a:ln>
        </p:spPr>
      </p:pic>
      <p:pic>
        <p:nvPicPr>
          <p:cNvPr id="789" name="Shape 789"/>
          <p:cNvPicPr preferRelativeResize="0"/>
          <p:nvPr/>
        </p:nvPicPr>
        <p:blipFill>
          <a:blip r:embed="rId15">
            <a:alphaModFix/>
          </a:blip>
          <a:stretch>
            <a:fillRect/>
          </a:stretch>
        </p:blipFill>
        <p:spPr>
          <a:xfrm>
            <a:off x="6170075" y="1492250"/>
            <a:ext cx="1555750" cy="1714500"/>
          </a:xfrm>
          <a:prstGeom prst="rect">
            <a:avLst/>
          </a:prstGeom>
          <a:noFill/>
          <a:ln>
            <a:noFill/>
          </a:ln>
        </p:spPr>
      </p:pic>
      <p:sp>
        <p:nvSpPr>
          <p:cNvPr id="790" name="Shape 790"/>
          <p:cNvSpPr txBox="1"/>
          <p:nvPr/>
        </p:nvSpPr>
        <p:spPr>
          <a:xfrm>
            <a:off x="6286500" y="1559275"/>
            <a:ext cx="1393825" cy="1830232"/>
          </a:xfrm>
          <a:prstGeom prst="rect">
            <a:avLst/>
          </a:prstGeom>
          <a:noFill/>
          <a:ln>
            <a:noFill/>
          </a:ln>
        </p:spPr>
        <p:txBody>
          <a:bodyPr lIns="38100" tIns="38100" rIns="38100" bIns="38100" anchor="ctr" anchorCtr="0">
            <a:noAutofit/>
          </a:bodyPr>
          <a:lstStyle/>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Efforts to </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Prevent</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Un-American</a:t>
            </a:r>
          </a:p>
          <a:p>
            <a:pPr marL="0" marR="0" indent="0" algn="ctr">
              <a:lnSpc>
                <a:spcPct val="120138"/>
              </a:lnSpc>
              <a:spcBef>
                <a:spcPts val="0"/>
              </a:spcBef>
              <a:spcAft>
                <a:spcPts val="0"/>
              </a:spcAft>
              <a:buNone/>
            </a:pPr>
            <a:r>
              <a:rPr lang="en-US" sz="2000">
                <a:solidFill>
                  <a:srgbClr val="FFFFFF"/>
                </a:solidFill>
                <a:latin typeface="Arial"/>
                <a:ea typeface="Arial"/>
                <a:cs typeface="Arial"/>
                <a:sym typeface="Arial"/>
              </a:rPr>
              <a:t>Activities</a:t>
            </a:r>
          </a:p>
        </p:txBody>
      </p:sp>
      <p:pic>
        <p:nvPicPr>
          <p:cNvPr id="791" name="Shape 791"/>
          <p:cNvPicPr preferRelativeResize="0"/>
          <p:nvPr/>
        </p:nvPicPr>
        <p:blipFill>
          <a:blip r:embed="rId16">
            <a:alphaModFix/>
          </a:blip>
          <a:stretch>
            <a:fillRect/>
          </a:stretch>
        </p:blipFill>
        <p:spPr>
          <a:xfrm>
            <a:off x="5439825" y="2783400"/>
            <a:ext cx="920750" cy="10054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9"/>
        <p:cNvGrpSpPr/>
        <p:nvPr/>
      </p:nvGrpSpPr>
      <p:grpSpPr>
        <a:xfrm>
          <a:off x="0" y="0"/>
          <a:ext cx="0" cy="0"/>
          <a:chOff x="0" y="0"/>
          <a:chExt cx="0" cy="0"/>
        </a:xfrm>
      </p:grpSpPr>
      <p:sp>
        <p:nvSpPr>
          <p:cNvPr id="850" name="Shape 850"/>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Government Actions</a:t>
            </a:r>
          </a:p>
        </p:txBody>
      </p:sp>
      <p:sp>
        <p:nvSpPr>
          <p:cNvPr id="851" name="Shape 851"/>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07812"/>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War Industries Board—Set goals and standards for Industries to meet for war production</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Food Administration—(Hoover) organize the gathering of food supplies and the creation of voluntary efforts to conserve food, victory gardens, “Meatless” days, etc</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Committee on Public Info—(Creel) creates propaganda to support the war effort.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5"/>
        <p:cNvGrpSpPr/>
        <p:nvPr/>
      </p:nvGrpSpPr>
      <p:grpSpPr>
        <a:xfrm>
          <a:off x="0" y="0"/>
          <a:ext cx="0" cy="0"/>
          <a:chOff x="0" y="0"/>
          <a:chExt cx="0" cy="0"/>
        </a:xfrm>
      </p:grpSpPr>
      <p:sp>
        <p:nvSpPr>
          <p:cNvPr id="856" name="Shape 856"/>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Government Actions</a:t>
            </a:r>
          </a:p>
        </p:txBody>
      </p:sp>
      <p:sp>
        <p:nvSpPr>
          <p:cNvPr id="857" name="Shape 857"/>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07812"/>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Financing the War—Income tax, war bonds</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Un-American Activities—Palmer Raids, Sedition and Espionage Acts</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Economic Situations—</a:t>
            </a:r>
          </a:p>
          <a:p>
            <a:pPr marL="762000" marR="0" lvl="1" indent="-248355" algn="l">
              <a:lnSpc>
                <a:spcPct val="108035"/>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Unions pledge no strikes</a:t>
            </a:r>
          </a:p>
          <a:p>
            <a:pPr marL="762000" marR="0" lvl="1" indent="-248355" algn="l">
              <a:lnSpc>
                <a:spcPct val="108035"/>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Inflation will take place</a:t>
            </a:r>
          </a:p>
          <a:p>
            <a:pPr marL="762000" marR="0" lvl="1" indent="-248355" algn="l">
              <a:lnSpc>
                <a:spcPct val="108035"/>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US businesses make huge profits</a:t>
            </a:r>
          </a:p>
          <a:p>
            <a:pPr marL="762000" marR="0" lvl="1" indent="-248355" algn="l">
              <a:lnSpc>
                <a:spcPct val="108035"/>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Labor union membership increases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1"/>
        <p:cNvGrpSpPr/>
        <p:nvPr/>
      </p:nvGrpSpPr>
      <p:grpSpPr>
        <a:xfrm>
          <a:off x="0" y="0"/>
          <a:ext cx="0" cy="0"/>
          <a:chOff x="0" y="0"/>
          <a:chExt cx="0" cy="0"/>
        </a:xfrm>
      </p:grpSpPr>
      <p:sp>
        <p:nvSpPr>
          <p:cNvPr id="862" name="Shape 862"/>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Volunteerism?</a:t>
            </a:r>
          </a:p>
        </p:txBody>
      </p:sp>
      <p:sp>
        <p:nvSpPr>
          <p:cNvPr id="863" name="Shape 863"/>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Rationing was not mandatory as it will be in WWII. It is voluntary. But you will feel the pressure to ration items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Asked to buy bonds, if you don’t your neighbor may turn you in as un-American</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Constantly bombarded with propaganda to support the war.</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What types of volunteerism or propaganda is demonstrated by the following three slides?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7"/>
        <p:cNvGrpSpPr/>
        <p:nvPr/>
      </p:nvGrpSpPr>
      <p:grpSpPr>
        <a:xfrm>
          <a:off x="0" y="0"/>
          <a:ext cx="0" cy="0"/>
          <a:chOff x="0" y="0"/>
          <a:chExt cx="0" cy="0"/>
        </a:xfrm>
      </p:grpSpPr>
      <p:pic>
        <p:nvPicPr>
          <p:cNvPr id="868" name="Shape 868"/>
          <p:cNvPicPr preferRelativeResize="0"/>
          <p:nvPr/>
        </p:nvPicPr>
        <p:blipFill>
          <a:blip r:embed="rId4">
            <a:alphaModFix/>
          </a:blip>
          <a:stretch>
            <a:fillRect/>
          </a:stretch>
        </p:blipFill>
        <p:spPr>
          <a:xfrm>
            <a:off x="8593650" y="6625150"/>
            <a:ext cx="1365250" cy="804325"/>
          </a:xfrm>
          <a:prstGeom prst="rect">
            <a:avLst/>
          </a:prstGeom>
          <a:noFill/>
          <a:ln>
            <a:noFill/>
          </a:ln>
        </p:spPr>
      </p:pic>
      <p:sp>
        <p:nvSpPr>
          <p:cNvPr id="869" name="Shape 869"/>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43</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
        <p:cNvGrpSpPr/>
        <p:nvPr/>
      </p:nvGrpSpPr>
      <p:grpSpPr>
        <a:xfrm>
          <a:off x="0" y="0"/>
          <a:ext cx="0" cy="0"/>
          <a:chOff x="0" y="0"/>
          <a:chExt cx="0" cy="0"/>
        </a:xfrm>
      </p:grpSpPr>
      <p:pic>
        <p:nvPicPr>
          <p:cNvPr id="874" name="Shape 874"/>
          <p:cNvPicPr preferRelativeResize="0"/>
          <p:nvPr/>
        </p:nvPicPr>
        <p:blipFill>
          <a:blip r:embed="rId4">
            <a:alphaModFix/>
          </a:blip>
          <a:stretch>
            <a:fillRect/>
          </a:stretch>
        </p:blipFill>
        <p:spPr>
          <a:xfrm>
            <a:off x="8593650" y="6625150"/>
            <a:ext cx="1365250" cy="804325"/>
          </a:xfrm>
          <a:prstGeom prst="rect">
            <a:avLst/>
          </a:prstGeom>
          <a:noFill/>
          <a:ln>
            <a:noFill/>
          </a:ln>
        </p:spPr>
      </p:pic>
      <p:sp>
        <p:nvSpPr>
          <p:cNvPr id="875" name="Shape 875"/>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44</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9"/>
        <p:cNvGrpSpPr/>
        <p:nvPr/>
      </p:nvGrpSpPr>
      <p:grpSpPr>
        <a:xfrm>
          <a:off x="0" y="0"/>
          <a:ext cx="0" cy="0"/>
          <a:chOff x="0" y="0"/>
          <a:chExt cx="0" cy="0"/>
        </a:xfrm>
      </p:grpSpPr>
      <p:pic>
        <p:nvPicPr>
          <p:cNvPr id="880" name="Shape 880"/>
          <p:cNvPicPr preferRelativeResize="0"/>
          <p:nvPr/>
        </p:nvPicPr>
        <p:blipFill>
          <a:blip r:embed="rId4">
            <a:alphaModFix/>
          </a:blip>
          <a:stretch>
            <a:fillRect/>
          </a:stretch>
        </p:blipFill>
        <p:spPr>
          <a:xfrm>
            <a:off x="8593650" y="6625150"/>
            <a:ext cx="1365250" cy="804325"/>
          </a:xfrm>
          <a:prstGeom prst="rect">
            <a:avLst/>
          </a:prstGeom>
          <a:noFill/>
          <a:ln>
            <a:noFill/>
          </a:ln>
        </p:spPr>
      </p:pic>
      <p:sp>
        <p:nvSpPr>
          <p:cNvPr id="881" name="Shape 881"/>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45</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5"/>
        <p:cNvGrpSpPr/>
        <p:nvPr/>
      </p:nvGrpSpPr>
      <p:grpSpPr>
        <a:xfrm>
          <a:off x="0" y="0"/>
          <a:ext cx="0" cy="0"/>
          <a:chOff x="0" y="0"/>
          <a:chExt cx="0" cy="0"/>
        </a:xfrm>
      </p:grpSpPr>
      <p:sp>
        <p:nvSpPr>
          <p:cNvPr id="886" name="Shape 886"/>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African Americans and the War</a:t>
            </a:r>
          </a:p>
        </p:txBody>
      </p:sp>
      <p:sp>
        <p:nvSpPr>
          <p:cNvPr id="887" name="Shape 887"/>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00000"/>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African Americans for the most part support the war in order to possibly get equality.</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Many will serve in the armed forces</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The Great Migration takes place with large numbers of African Americans heading north for jobs.</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This will cause a number of race riots in northern cities. </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Large #’s of jobs are available due to decreased immigration in steel, stockyards, and munitions.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1"/>
        <p:cNvGrpSpPr/>
        <p:nvPr/>
      </p:nvGrpSpPr>
      <p:grpSpPr>
        <a:xfrm>
          <a:off x="0" y="0"/>
          <a:ext cx="0" cy="0"/>
          <a:chOff x="0" y="0"/>
          <a:chExt cx="0" cy="0"/>
        </a:xfrm>
      </p:grpSpPr>
      <p:sp>
        <p:nvSpPr>
          <p:cNvPr id="892" name="Shape 892"/>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African Americans in War</a:t>
            </a:r>
          </a:p>
        </p:txBody>
      </p:sp>
      <p:pic>
        <p:nvPicPr>
          <p:cNvPr id="893" name="Shape 893"/>
          <p:cNvPicPr preferRelativeResize="0"/>
          <p:nvPr/>
        </p:nvPicPr>
        <p:blipFill>
          <a:blip r:embed="rId4">
            <a:alphaModFix/>
          </a:blip>
          <a:stretch>
            <a:fillRect/>
          </a:stretch>
        </p:blipFill>
        <p:spPr>
          <a:xfrm>
            <a:off x="359825" y="5598575"/>
            <a:ext cx="9599075" cy="1830899"/>
          </a:xfrm>
          <a:prstGeom prst="rect">
            <a:avLst/>
          </a:prstGeom>
          <a:noFill/>
          <a:ln>
            <a:noFill/>
          </a:ln>
        </p:spPr>
      </p:pic>
      <p:sp>
        <p:nvSpPr>
          <p:cNvPr id="894" name="Shape 894"/>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46</a:t>
            </a:r>
          </a:p>
        </p:txBody>
      </p:sp>
      <p:sp>
        <p:nvSpPr>
          <p:cNvPr id="895" name="Shape 895"/>
          <p:cNvSpPr txBox="1"/>
          <p:nvPr/>
        </p:nvSpPr>
        <p:spPr>
          <a:xfrm>
            <a:off x="462125" y="5655025"/>
            <a:ext cx="2312799" cy="1601950"/>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belief of African Americans is this image demonstrating?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Shape 417"/>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FF3300"/>
                </a:solidFill>
                <a:latin typeface="Arial"/>
                <a:ea typeface="Arial"/>
                <a:cs typeface="Arial"/>
                <a:sym typeface="Arial"/>
              </a:rPr>
              <a:t>Nationalism</a:t>
            </a:r>
          </a:p>
        </p:txBody>
      </p:sp>
      <p:sp>
        <p:nvSpPr>
          <p:cNvPr id="418" name="Shape 418"/>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A devotion to the interests and culture of one’s nation. </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Leads to rivalries among countries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Many ethnic groups are fighting for independence from larger countries.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Who are some of the countries or groups that feel this way?</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9"/>
        <p:cNvGrpSpPr/>
        <p:nvPr/>
      </p:nvGrpSpPr>
      <p:grpSpPr>
        <a:xfrm>
          <a:off x="0" y="0"/>
          <a:ext cx="0" cy="0"/>
          <a:chOff x="0" y="0"/>
          <a:chExt cx="0" cy="0"/>
        </a:xfrm>
      </p:grpSpPr>
      <p:sp>
        <p:nvSpPr>
          <p:cNvPr id="900" name="Shape 900"/>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Women and the War</a:t>
            </a:r>
          </a:p>
        </p:txBody>
      </p:sp>
      <p:sp>
        <p:nvSpPr>
          <p:cNvPr id="901" name="Shape 901"/>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Women take the jobs of men who went to war—ex. Coal mining, bricklayers, etc.</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Women are encouraging buying of bonds, planting of victory gardens, etc.</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Women are rewarded for their actions in WWI by being granted suffrage under the 19</a:t>
            </a:r>
            <a:r>
              <a:rPr lang="en-US" sz="3555" baseline="30000">
                <a:solidFill>
                  <a:srgbClr val="FFFFFF"/>
                </a:solidFill>
                <a:latin typeface="Arial"/>
                <a:ea typeface="Arial"/>
                <a:cs typeface="Arial"/>
                <a:sym typeface="Arial"/>
              </a:rPr>
              <a:t>th</a:t>
            </a:r>
            <a:r>
              <a:rPr lang="en-US" sz="3555">
                <a:solidFill>
                  <a:srgbClr val="FFFFFF"/>
                </a:solidFill>
                <a:latin typeface="Arial"/>
                <a:ea typeface="Arial"/>
                <a:cs typeface="Arial"/>
                <a:sym typeface="Arial"/>
              </a:rPr>
              <a:t> amendment.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5"/>
        <p:cNvGrpSpPr/>
        <p:nvPr/>
      </p:nvGrpSpPr>
      <p:grpSpPr>
        <a:xfrm>
          <a:off x="0" y="0"/>
          <a:ext cx="0" cy="0"/>
          <a:chOff x="0" y="0"/>
          <a:chExt cx="0" cy="0"/>
        </a:xfrm>
      </p:grpSpPr>
      <p:sp>
        <p:nvSpPr>
          <p:cNvPr id="906" name="Shape 906"/>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Women Volunteer</a:t>
            </a:r>
          </a:p>
        </p:txBody>
      </p:sp>
      <p:pic>
        <p:nvPicPr>
          <p:cNvPr id="907" name="Shape 907"/>
          <p:cNvPicPr preferRelativeResize="0"/>
          <p:nvPr/>
        </p:nvPicPr>
        <p:blipFill>
          <a:blip r:embed="rId4">
            <a:alphaModFix/>
          </a:blip>
          <a:stretch>
            <a:fillRect/>
          </a:stretch>
        </p:blipFill>
        <p:spPr>
          <a:xfrm>
            <a:off x="4751900" y="2645825"/>
            <a:ext cx="2021399" cy="2878649"/>
          </a:xfrm>
          <a:prstGeom prst="rect">
            <a:avLst/>
          </a:prstGeom>
          <a:noFill/>
          <a:ln>
            <a:noFill/>
          </a:ln>
        </p:spPr>
      </p:pic>
      <p:sp>
        <p:nvSpPr>
          <p:cNvPr id="908" name="Shape 908"/>
          <p:cNvSpPr txBox="1"/>
          <p:nvPr/>
        </p:nvSpPr>
        <p:spPr>
          <a:xfrm>
            <a:off x="5559775" y="2427100"/>
            <a:ext cx="219815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Rolling Bandages</a:t>
            </a:r>
          </a:p>
        </p:txBody>
      </p:sp>
      <p:pic>
        <p:nvPicPr>
          <p:cNvPr id="909" name="Shape 909"/>
          <p:cNvPicPr preferRelativeResize="0"/>
          <p:nvPr/>
        </p:nvPicPr>
        <p:blipFill>
          <a:blip r:embed="rId5">
            <a:alphaModFix/>
          </a:blip>
          <a:stretch>
            <a:fillRect/>
          </a:stretch>
        </p:blipFill>
        <p:spPr>
          <a:xfrm>
            <a:off x="8593650" y="6625150"/>
            <a:ext cx="1365250" cy="328074"/>
          </a:xfrm>
          <a:prstGeom prst="rect">
            <a:avLst/>
          </a:prstGeom>
          <a:noFill/>
          <a:ln>
            <a:noFill/>
          </a:ln>
        </p:spPr>
      </p:pic>
      <p:pic>
        <p:nvPicPr>
          <p:cNvPr id="910" name="Shape 910"/>
          <p:cNvPicPr preferRelativeResize="0"/>
          <p:nvPr/>
        </p:nvPicPr>
        <p:blipFill>
          <a:blip r:embed="rId6">
            <a:alphaModFix/>
          </a:blip>
          <a:stretch>
            <a:fillRect/>
          </a:stretch>
        </p:blipFill>
        <p:spPr>
          <a:xfrm>
            <a:off x="9059325" y="7006150"/>
            <a:ext cx="582074" cy="423325"/>
          </a:xfrm>
          <a:prstGeom prst="rect">
            <a:avLst/>
          </a:prstGeom>
          <a:noFill/>
          <a:ln>
            <a:noFill/>
          </a:ln>
        </p:spPr>
      </p:pic>
      <p:sp>
        <p:nvSpPr>
          <p:cNvPr id="911" name="Shape 911"/>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47</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5"/>
        <p:cNvGrpSpPr/>
        <p:nvPr/>
      </p:nvGrpSpPr>
      <p:grpSpPr>
        <a:xfrm>
          <a:off x="0" y="0"/>
          <a:ext cx="0" cy="0"/>
          <a:chOff x="0" y="0"/>
          <a:chExt cx="0" cy="0"/>
        </a:xfrm>
      </p:grpSpPr>
      <p:sp>
        <p:nvSpPr>
          <p:cNvPr id="916" name="Shape 916"/>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The Flu Epidemic</a:t>
            </a:r>
          </a:p>
        </p:txBody>
      </p:sp>
      <p:sp>
        <p:nvSpPr>
          <p:cNvPr id="917" name="Shape 917"/>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00000"/>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Affects about 25% of US population. Worldwide epidemic.</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Many services and jobs go undone</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No way to fight except quarantine and cleanliness</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So many dead run out of caskets, dead lay in streets.</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Affects soldiers up to 33% of some divisions die.</a:t>
            </a:r>
          </a:p>
          <a:p>
            <a:pPr marL="381000" marR="0" lvl="0" indent="-248355" algn="l">
              <a:lnSpc>
                <a:spcPct val="100000"/>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500,000 US die possibly 30 million worldwide.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1"/>
        <p:cNvGrpSpPr/>
        <p:nvPr/>
      </p:nvGrpSpPr>
      <p:grpSpPr>
        <a:xfrm>
          <a:off x="0" y="0"/>
          <a:ext cx="0" cy="0"/>
          <a:chOff x="0" y="0"/>
          <a:chExt cx="0" cy="0"/>
        </a:xfrm>
      </p:grpSpPr>
      <p:pic>
        <p:nvPicPr>
          <p:cNvPr id="922" name="Shape 922"/>
          <p:cNvPicPr preferRelativeResize="0"/>
          <p:nvPr/>
        </p:nvPicPr>
        <p:blipFill>
          <a:blip r:embed="rId4">
            <a:alphaModFix/>
          </a:blip>
          <a:stretch>
            <a:fillRect/>
          </a:stretch>
        </p:blipFill>
        <p:spPr>
          <a:xfrm>
            <a:off x="8593650" y="6625150"/>
            <a:ext cx="1365250" cy="666750"/>
          </a:xfrm>
          <a:prstGeom prst="rect">
            <a:avLst/>
          </a:prstGeom>
          <a:noFill/>
          <a:ln>
            <a:noFill/>
          </a:ln>
        </p:spPr>
      </p:pic>
      <p:sp>
        <p:nvSpPr>
          <p:cNvPr id="923" name="Shape 923"/>
          <p:cNvSpPr txBox="1"/>
          <p:nvPr/>
        </p:nvSpPr>
        <p:spPr>
          <a:xfrm>
            <a:off x="9098125" y="69338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48</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3"/>
        <p:cNvGrpSpPr/>
        <p:nvPr/>
      </p:nvGrpSpPr>
      <p:grpSpPr>
        <a:xfrm>
          <a:off x="0" y="0"/>
          <a:ext cx="0" cy="0"/>
          <a:chOff x="0" y="0"/>
          <a:chExt cx="0" cy="0"/>
        </a:xfrm>
      </p:grpSpPr>
      <p:sp>
        <p:nvSpPr>
          <p:cNvPr id="934" name="Shape 934"/>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Red Scare</a:t>
            </a:r>
          </a:p>
        </p:txBody>
      </p:sp>
      <p:sp>
        <p:nvSpPr>
          <p:cNvPr id="935" name="Shape 935"/>
          <p:cNvSpPr txBox="1">
            <a:spLocks noGrp="1"/>
          </p:cNvSpPr>
          <p:nvPr>
            <p:ph type="body" idx="4294967295"/>
          </p:nvPr>
        </p:nvSpPr>
        <p:spPr>
          <a:xfrm>
            <a:off x="147145" y="1600176"/>
            <a:ext cx="9858703" cy="5809618"/>
          </a:xfrm>
          <a:prstGeom prst="rect">
            <a:avLst/>
          </a:prstGeom>
          <a:noFill/>
          <a:ln>
            <a:noFill/>
          </a:ln>
        </p:spPr>
        <p:txBody>
          <a:bodyPr lIns="38100" tIns="38100" rIns="38100" bIns="38100" anchor="t" anchorCtr="0">
            <a:noAutofit/>
          </a:bodyPr>
          <a:lstStyle/>
          <a:p>
            <a:pPr marL="381000" marR="0" lvl="0" indent="-248355" algn="l">
              <a:lnSpc>
                <a:spcPct val="100000"/>
              </a:lnSpc>
              <a:spcBef>
                <a:spcPts val="0"/>
              </a:spcBef>
              <a:spcAft>
                <a:spcPts val="0"/>
              </a:spcAft>
              <a:buClr>
                <a:srgbClr val="FFFFFF"/>
              </a:buClr>
              <a:buSzPct val="100358"/>
              <a:buFont typeface="Arial"/>
              <a:buChar char="●"/>
            </a:pPr>
            <a:r>
              <a:rPr lang="en-US" sz="3111" dirty="0">
                <a:solidFill>
                  <a:srgbClr val="FFFFFF"/>
                </a:solidFill>
                <a:latin typeface="Arial"/>
                <a:ea typeface="Arial"/>
                <a:cs typeface="Arial"/>
                <a:sym typeface="Arial"/>
              </a:rPr>
              <a:t>Many American fear that communists may take over like they did in Russia</a:t>
            </a:r>
          </a:p>
          <a:p>
            <a:pPr marL="381000" marR="0" lvl="0" indent="-248355" algn="l">
              <a:lnSpc>
                <a:spcPct val="100000"/>
              </a:lnSpc>
              <a:spcBef>
                <a:spcPts val="563"/>
              </a:spcBef>
              <a:spcAft>
                <a:spcPts val="0"/>
              </a:spcAft>
              <a:buClr>
                <a:srgbClr val="FFFFFF"/>
              </a:buClr>
              <a:buSzPct val="100358"/>
              <a:buFont typeface="Arial"/>
              <a:buChar char="●"/>
            </a:pPr>
            <a:r>
              <a:rPr lang="en-US" sz="3111" dirty="0">
                <a:solidFill>
                  <a:srgbClr val="FFFFFF"/>
                </a:solidFill>
                <a:latin typeface="Arial"/>
                <a:ea typeface="Arial"/>
                <a:cs typeface="Arial"/>
                <a:sym typeface="Arial"/>
              </a:rPr>
              <a:t>Attorney General Palmer will lead a series of raids to try to round up communists.</a:t>
            </a:r>
          </a:p>
          <a:p>
            <a:pPr marL="381000" marR="0" lvl="0" indent="-248355" algn="l">
              <a:lnSpc>
                <a:spcPct val="100000"/>
              </a:lnSpc>
              <a:spcBef>
                <a:spcPts val="563"/>
              </a:spcBef>
              <a:spcAft>
                <a:spcPts val="0"/>
              </a:spcAft>
              <a:buClr>
                <a:srgbClr val="FFFFFF"/>
              </a:buClr>
              <a:buSzPct val="100358"/>
              <a:buFont typeface="Arial"/>
              <a:buChar char="●"/>
            </a:pPr>
            <a:r>
              <a:rPr lang="en-US" sz="3111" dirty="0">
                <a:solidFill>
                  <a:srgbClr val="FFFFFF"/>
                </a:solidFill>
                <a:latin typeface="Arial"/>
                <a:ea typeface="Arial"/>
                <a:cs typeface="Arial"/>
                <a:sym typeface="Arial"/>
              </a:rPr>
              <a:t>Paranoia grips nation looking around corners for communists creates Red Scare.</a:t>
            </a:r>
          </a:p>
          <a:p>
            <a:pPr marL="381000" marR="0" lvl="0" indent="-248355" algn="l">
              <a:lnSpc>
                <a:spcPct val="100000"/>
              </a:lnSpc>
              <a:spcBef>
                <a:spcPts val="563"/>
              </a:spcBef>
              <a:spcAft>
                <a:spcPts val="0"/>
              </a:spcAft>
              <a:buClr>
                <a:srgbClr val="FFFFFF"/>
              </a:buClr>
              <a:buSzPct val="100358"/>
              <a:buFont typeface="Arial"/>
              <a:buChar char="●"/>
            </a:pPr>
            <a:r>
              <a:rPr lang="en-US" sz="3111" dirty="0">
                <a:solidFill>
                  <a:srgbClr val="FFFFFF"/>
                </a:solidFill>
                <a:latin typeface="Arial"/>
                <a:ea typeface="Arial"/>
                <a:cs typeface="Arial"/>
                <a:sym typeface="Arial"/>
              </a:rPr>
              <a:t>Suspected communists will be prosecuted under Sedition and Espionage Act.</a:t>
            </a:r>
          </a:p>
          <a:p>
            <a:pPr marL="381000" marR="0" lvl="0" indent="-248355" algn="l">
              <a:lnSpc>
                <a:spcPct val="100000"/>
              </a:lnSpc>
              <a:spcBef>
                <a:spcPts val="563"/>
              </a:spcBef>
              <a:spcAft>
                <a:spcPts val="0"/>
              </a:spcAft>
              <a:buClr>
                <a:srgbClr val="FFFFFF"/>
              </a:buClr>
              <a:buSzPct val="100358"/>
              <a:buFont typeface="Arial"/>
              <a:buChar char="●"/>
            </a:pPr>
            <a:r>
              <a:rPr lang="en-US" sz="3111" dirty="0">
                <a:solidFill>
                  <a:srgbClr val="FFFFFF"/>
                </a:solidFill>
                <a:latin typeface="Arial"/>
                <a:ea typeface="Arial"/>
                <a:cs typeface="Arial"/>
                <a:sym typeface="Arial"/>
              </a:rPr>
              <a:t>Schenck v. US </a:t>
            </a:r>
            <a:r>
              <a:rPr lang="en-US" sz="3111" dirty="0" smtClean="0">
                <a:solidFill>
                  <a:srgbClr val="FFFFFF"/>
                </a:solidFill>
                <a:latin typeface="Arial"/>
                <a:ea typeface="Arial"/>
                <a:cs typeface="Arial"/>
                <a:sym typeface="Arial"/>
              </a:rPr>
              <a:t>(1919) will </a:t>
            </a:r>
            <a:r>
              <a:rPr lang="en-US" sz="3111" dirty="0">
                <a:solidFill>
                  <a:srgbClr val="FFFFFF"/>
                </a:solidFill>
                <a:latin typeface="Arial"/>
                <a:ea typeface="Arial"/>
                <a:cs typeface="Arial"/>
                <a:sym typeface="Arial"/>
              </a:rPr>
              <a:t>say that government can limit speech if it creates a “clear and present danger”</a:t>
            </a:r>
          </a:p>
          <a:p>
            <a:pPr marL="0" marR="0" indent="0" algn="l">
              <a:lnSpc>
                <a:spcPct val="100000"/>
              </a:lnSpc>
              <a:spcBef>
                <a:spcPts val="563"/>
              </a:spcBef>
              <a:spcAft>
                <a:spcPts val="0"/>
              </a:spcAft>
              <a:buNone/>
            </a:pPr>
            <a:endParaRPr sz="3111" dirty="0">
              <a:solidFill>
                <a:srgbClr val="FFFFFF"/>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9"/>
        <p:cNvGrpSpPr/>
        <p:nvPr/>
      </p:nvGrpSpPr>
      <p:grpSpPr>
        <a:xfrm>
          <a:off x="0" y="0"/>
          <a:ext cx="0" cy="0"/>
          <a:chOff x="0" y="0"/>
          <a:chExt cx="0" cy="0"/>
        </a:xfrm>
      </p:grpSpPr>
      <p:sp>
        <p:nvSpPr>
          <p:cNvPr id="940" name="Shape 940"/>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WWI IS OVER!!!!</a:t>
            </a:r>
          </a:p>
        </p:txBody>
      </p:sp>
      <p:sp>
        <p:nvSpPr>
          <p:cNvPr id="941" name="Shape 941"/>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What type of peace plan would you suggest?</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How should Germany be treated?</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As the victors, what are you entitled to?</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In groups of two create a list of things you think should be included in the peace plan which would solve the causes of WWI.</a:t>
            </a:r>
          </a:p>
        </p:txBody>
      </p:sp>
      <p:pic>
        <p:nvPicPr>
          <p:cNvPr id="942" name="Shape 942"/>
          <p:cNvPicPr preferRelativeResize="0"/>
          <p:nvPr/>
        </p:nvPicPr>
        <p:blipFill>
          <a:blip r:embed="rId4">
            <a:alphaModFix/>
          </a:blip>
          <a:stretch>
            <a:fillRect/>
          </a:stretch>
        </p:blipFill>
        <p:spPr>
          <a:xfrm>
            <a:off x="613825" y="6752150"/>
            <a:ext cx="349250" cy="349250"/>
          </a:xfrm>
          <a:prstGeom prst="rect">
            <a:avLst/>
          </a:prstGeom>
          <a:noFill/>
          <a:ln>
            <a:noFill/>
          </a:ln>
        </p:spPr>
      </p:pic>
      <p:pic>
        <p:nvPicPr>
          <p:cNvPr id="943" name="Shape 943"/>
          <p:cNvPicPr preferRelativeResize="0"/>
          <p:nvPr/>
        </p:nvPicPr>
        <p:blipFill>
          <a:blip r:embed="rId5">
            <a:alphaModFix/>
          </a:blip>
          <a:stretch>
            <a:fillRect/>
          </a:stretch>
        </p:blipFill>
        <p:spPr>
          <a:xfrm>
            <a:off x="8593650" y="6625150"/>
            <a:ext cx="1365250" cy="804325"/>
          </a:xfrm>
          <a:prstGeom prst="rect">
            <a:avLst/>
          </a:prstGeom>
          <a:noFill/>
          <a:ln>
            <a:noFill/>
          </a:ln>
        </p:spPr>
      </p:pic>
      <p:sp>
        <p:nvSpPr>
          <p:cNvPr id="944" name="Shape 944"/>
          <p:cNvSpPr txBox="1"/>
          <p:nvPr/>
        </p:nvSpPr>
        <p:spPr>
          <a:xfrm>
            <a:off x="9165150" y="70661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50</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8"/>
        <p:cNvGrpSpPr/>
        <p:nvPr/>
      </p:nvGrpSpPr>
      <p:grpSpPr>
        <a:xfrm>
          <a:off x="0" y="0"/>
          <a:ext cx="0" cy="0"/>
          <a:chOff x="0" y="0"/>
          <a:chExt cx="0" cy="0"/>
        </a:xfrm>
      </p:grpSpPr>
      <p:sp>
        <p:nvSpPr>
          <p:cNvPr id="949" name="Shape 949"/>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Wilson’s Fourteen Points</a:t>
            </a:r>
          </a:p>
        </p:txBody>
      </p:sp>
      <p:sp>
        <p:nvSpPr>
          <p:cNvPr id="950" name="Shape 950"/>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Wilson creates a peace plan to prevent future wars.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Key points:</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No secret treaties</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Freedom of the seas</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Create free trade</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Reduction in arms</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Allow self-determination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4"/>
        <p:cNvGrpSpPr/>
        <p:nvPr/>
      </p:nvGrpSpPr>
      <p:grpSpPr>
        <a:xfrm>
          <a:off x="0" y="0"/>
          <a:ext cx="0" cy="0"/>
          <a:chOff x="0" y="0"/>
          <a:chExt cx="0" cy="0"/>
        </a:xfrm>
      </p:grpSpPr>
      <p:sp>
        <p:nvSpPr>
          <p:cNvPr id="955" name="Shape 95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Fourteen Points Cont’d</a:t>
            </a:r>
          </a:p>
        </p:txBody>
      </p:sp>
      <p:sp>
        <p:nvSpPr>
          <p:cNvPr id="956" name="Shape 956"/>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Reshaping the map of Europe</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Creation of an international organization to maintain the peace (League of Nations)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Allies reject this plan because they want to punish Germany for the loss of life (Total Deaths for WWI 20 million).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0"/>
        <p:cNvGrpSpPr/>
        <p:nvPr/>
      </p:nvGrpSpPr>
      <p:grpSpPr>
        <a:xfrm>
          <a:off x="0" y="0"/>
          <a:ext cx="0" cy="0"/>
          <a:chOff x="0" y="0"/>
          <a:chExt cx="0" cy="0"/>
        </a:xfrm>
      </p:grpSpPr>
      <p:sp>
        <p:nvSpPr>
          <p:cNvPr id="961" name="Shape 961"/>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Treaty of Versailles</a:t>
            </a:r>
          </a:p>
        </p:txBody>
      </p:sp>
      <p:sp>
        <p:nvSpPr>
          <p:cNvPr id="962" name="Shape 962"/>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Created by the Big Four—Wilson, Georges Clemenceau (France), David Lloyd George (Britain), Orlando (Italy)</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Treaty creates nine new nations.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Carved up Ottoman Empire and gave lands to Britain and France as mandates (temporary colonies)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Germany can not maintain an army.</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Germany return Alsace-Lorraine to France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6"/>
        <p:cNvGrpSpPr/>
        <p:nvPr/>
      </p:nvGrpSpPr>
      <p:grpSpPr>
        <a:xfrm>
          <a:off x="0" y="0"/>
          <a:ext cx="0" cy="0"/>
          <a:chOff x="0" y="0"/>
          <a:chExt cx="0" cy="0"/>
        </a:xfrm>
      </p:grpSpPr>
      <p:sp>
        <p:nvSpPr>
          <p:cNvPr id="967" name="Shape 967"/>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Treaty of Versailles Cont’d</a:t>
            </a:r>
          </a:p>
        </p:txBody>
      </p:sp>
      <p:sp>
        <p:nvSpPr>
          <p:cNvPr id="968" name="Shape 968"/>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20133" algn="l">
              <a:lnSpc>
                <a:spcPct val="119791"/>
              </a:lnSpc>
              <a:spcBef>
                <a:spcPts val="0"/>
              </a:spcBef>
              <a:spcAft>
                <a:spcPts val="0"/>
              </a:spcAft>
              <a:buClr>
                <a:srgbClr val="FFFFFF"/>
              </a:buClr>
              <a:buSzPct val="98765"/>
              <a:buFont typeface="Arial"/>
              <a:buChar char="●"/>
            </a:pPr>
            <a:r>
              <a:rPr lang="en-US" sz="2666">
                <a:solidFill>
                  <a:srgbClr val="FFFFFF"/>
                </a:solidFill>
                <a:latin typeface="Arial"/>
                <a:ea typeface="Arial"/>
                <a:cs typeface="Arial"/>
                <a:sym typeface="Arial"/>
              </a:rPr>
              <a:t>Pay reparations of $33 Billion to Allies</a:t>
            </a:r>
          </a:p>
          <a:p>
            <a:pPr marL="381000" marR="0" lvl="0" indent="-220133" algn="l">
              <a:lnSpc>
                <a:spcPct val="119791"/>
              </a:lnSpc>
              <a:spcBef>
                <a:spcPts val="479"/>
              </a:spcBef>
              <a:spcAft>
                <a:spcPts val="0"/>
              </a:spcAft>
              <a:buClr>
                <a:srgbClr val="FFFFFF"/>
              </a:buClr>
              <a:buSzPct val="98765"/>
              <a:buFont typeface="Arial"/>
              <a:buChar char="●"/>
            </a:pPr>
            <a:r>
              <a:rPr lang="en-US" sz="2666">
                <a:solidFill>
                  <a:srgbClr val="FFFFFF"/>
                </a:solidFill>
                <a:latin typeface="Arial"/>
                <a:ea typeface="Arial"/>
                <a:cs typeface="Arial"/>
                <a:sym typeface="Arial"/>
              </a:rPr>
              <a:t>War Guilt Clause—Germany accepts blame for war</a:t>
            </a:r>
          </a:p>
          <a:p>
            <a:pPr marL="381000" marR="0" lvl="0" indent="-220133" algn="l">
              <a:lnSpc>
                <a:spcPct val="119791"/>
              </a:lnSpc>
              <a:spcBef>
                <a:spcPts val="479"/>
              </a:spcBef>
              <a:spcAft>
                <a:spcPts val="0"/>
              </a:spcAft>
              <a:buClr>
                <a:srgbClr val="FFFFFF"/>
              </a:buClr>
              <a:buSzPct val="98765"/>
              <a:buFont typeface="Arial"/>
              <a:buChar char="●"/>
            </a:pPr>
            <a:r>
              <a:rPr lang="en-US" sz="2666">
                <a:solidFill>
                  <a:srgbClr val="FFFFFF"/>
                </a:solidFill>
                <a:latin typeface="Arial"/>
                <a:ea typeface="Arial"/>
                <a:cs typeface="Arial"/>
                <a:sym typeface="Arial"/>
              </a:rPr>
              <a:t>Germany is stripped of colonial possessions</a:t>
            </a:r>
          </a:p>
          <a:p>
            <a:pPr marL="381000" marR="0" lvl="0" indent="-220133" algn="l">
              <a:lnSpc>
                <a:spcPct val="119791"/>
              </a:lnSpc>
              <a:spcBef>
                <a:spcPts val="479"/>
              </a:spcBef>
              <a:spcAft>
                <a:spcPts val="0"/>
              </a:spcAft>
              <a:buClr>
                <a:srgbClr val="FFFFFF"/>
              </a:buClr>
              <a:buSzPct val="98765"/>
              <a:buFont typeface="Arial"/>
              <a:buChar char="●"/>
            </a:pPr>
            <a:r>
              <a:rPr lang="en-US" sz="2666">
                <a:solidFill>
                  <a:srgbClr val="FFFFFF"/>
                </a:solidFill>
                <a:latin typeface="Arial"/>
                <a:ea typeface="Arial"/>
                <a:cs typeface="Arial"/>
                <a:sym typeface="Arial"/>
              </a:rPr>
              <a:t>The Rhineland is to be a demilitarized buffer zone between France and Germany</a:t>
            </a:r>
          </a:p>
          <a:p>
            <a:pPr marL="381000" marR="0" lvl="0" indent="-220133" algn="l">
              <a:lnSpc>
                <a:spcPct val="119791"/>
              </a:lnSpc>
              <a:spcBef>
                <a:spcPts val="479"/>
              </a:spcBef>
              <a:spcAft>
                <a:spcPts val="0"/>
              </a:spcAft>
              <a:buClr>
                <a:srgbClr val="FFFFFF"/>
              </a:buClr>
              <a:buSzPct val="98765"/>
              <a:buFont typeface="Arial"/>
              <a:buChar char="●"/>
            </a:pPr>
            <a:r>
              <a:rPr lang="en-US" sz="2666">
                <a:solidFill>
                  <a:srgbClr val="FFFFFF"/>
                </a:solidFill>
                <a:latin typeface="Arial"/>
                <a:ea typeface="Arial"/>
                <a:cs typeface="Arial"/>
                <a:sym typeface="Arial"/>
              </a:rPr>
              <a:t>Creation of the League of Nations (only part of 14 points included).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Shape 423"/>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CC00"/>
                </a:solidFill>
                <a:latin typeface="Arial"/>
                <a:ea typeface="Arial"/>
                <a:cs typeface="Arial"/>
                <a:sym typeface="Arial"/>
              </a:rPr>
              <a:t>Militarism</a:t>
            </a:r>
          </a:p>
        </p:txBody>
      </p:sp>
      <p:sp>
        <p:nvSpPr>
          <p:cNvPr id="424" name="Shape 424"/>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Development of armed forces and using them in diplomatic situations.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Increased spending on this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Creation of an arms race</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Who has the strongest army in Europe?</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Who has the strongest navy in Europe?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2"/>
        <p:cNvGrpSpPr/>
        <p:nvPr/>
      </p:nvGrpSpPr>
      <p:grpSpPr>
        <a:xfrm>
          <a:off x="0" y="0"/>
          <a:ext cx="0" cy="0"/>
          <a:chOff x="0" y="0"/>
          <a:chExt cx="0" cy="0"/>
        </a:xfrm>
      </p:grpSpPr>
      <p:pic>
        <p:nvPicPr>
          <p:cNvPr id="973" name="Shape 973"/>
          <p:cNvPicPr preferRelativeResize="0"/>
          <p:nvPr/>
        </p:nvPicPr>
        <p:blipFill>
          <a:blip r:embed="rId4">
            <a:alphaModFix/>
          </a:blip>
          <a:stretch>
            <a:fillRect/>
          </a:stretch>
        </p:blipFill>
        <p:spPr>
          <a:xfrm>
            <a:off x="603250" y="550325"/>
            <a:ext cx="1280574" cy="423325"/>
          </a:xfrm>
          <a:prstGeom prst="rect">
            <a:avLst/>
          </a:prstGeom>
          <a:noFill/>
          <a:ln>
            <a:noFill/>
          </a:ln>
        </p:spPr>
      </p:pic>
      <p:sp>
        <p:nvSpPr>
          <p:cNvPr id="974" name="Shape 974"/>
          <p:cNvSpPr txBox="1"/>
          <p:nvPr/>
        </p:nvSpPr>
        <p:spPr>
          <a:xfrm>
            <a:off x="709075" y="6085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Allies</a:t>
            </a:r>
          </a:p>
        </p:txBody>
      </p:sp>
      <p:pic>
        <p:nvPicPr>
          <p:cNvPr id="975" name="Shape 975"/>
          <p:cNvPicPr preferRelativeResize="0"/>
          <p:nvPr/>
        </p:nvPicPr>
        <p:blipFill>
          <a:blip r:embed="rId5">
            <a:alphaModFix/>
          </a:blip>
          <a:stretch>
            <a:fillRect/>
          </a:stretch>
        </p:blipFill>
        <p:spPr>
          <a:xfrm>
            <a:off x="7323650" y="1619250"/>
            <a:ext cx="1291150" cy="423325"/>
          </a:xfrm>
          <a:prstGeom prst="rect">
            <a:avLst/>
          </a:prstGeom>
          <a:noFill/>
          <a:ln>
            <a:noFill/>
          </a:ln>
        </p:spPr>
      </p:pic>
      <p:sp>
        <p:nvSpPr>
          <p:cNvPr id="976" name="Shape 976"/>
          <p:cNvSpPr txBox="1"/>
          <p:nvPr/>
        </p:nvSpPr>
        <p:spPr>
          <a:xfrm>
            <a:off x="7434775" y="167920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Russia</a:t>
            </a:r>
          </a:p>
        </p:txBody>
      </p:sp>
      <p:pic>
        <p:nvPicPr>
          <p:cNvPr id="977" name="Shape 977"/>
          <p:cNvPicPr preferRelativeResize="0"/>
          <p:nvPr/>
        </p:nvPicPr>
        <p:blipFill>
          <a:blip r:embed="rId6">
            <a:alphaModFix/>
          </a:blip>
          <a:stretch>
            <a:fillRect/>
          </a:stretch>
        </p:blipFill>
        <p:spPr>
          <a:xfrm>
            <a:off x="1841500" y="4339150"/>
            <a:ext cx="1280574" cy="423325"/>
          </a:xfrm>
          <a:prstGeom prst="rect">
            <a:avLst/>
          </a:prstGeom>
          <a:noFill/>
          <a:ln>
            <a:noFill/>
          </a:ln>
        </p:spPr>
      </p:pic>
      <p:sp>
        <p:nvSpPr>
          <p:cNvPr id="978" name="Shape 978"/>
          <p:cNvSpPr txBox="1"/>
          <p:nvPr/>
        </p:nvSpPr>
        <p:spPr>
          <a:xfrm>
            <a:off x="1943800" y="43991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France</a:t>
            </a:r>
          </a:p>
        </p:txBody>
      </p:sp>
      <p:pic>
        <p:nvPicPr>
          <p:cNvPr id="979" name="Shape 979"/>
          <p:cNvPicPr preferRelativeResize="0"/>
          <p:nvPr/>
        </p:nvPicPr>
        <p:blipFill>
          <a:blip r:embed="rId5">
            <a:alphaModFix/>
          </a:blip>
          <a:stretch>
            <a:fillRect/>
          </a:stretch>
        </p:blipFill>
        <p:spPr>
          <a:xfrm>
            <a:off x="1439325" y="2846900"/>
            <a:ext cx="1291150" cy="423325"/>
          </a:xfrm>
          <a:prstGeom prst="rect">
            <a:avLst/>
          </a:prstGeom>
          <a:noFill/>
          <a:ln>
            <a:noFill/>
          </a:ln>
        </p:spPr>
      </p:pic>
      <p:sp>
        <p:nvSpPr>
          <p:cNvPr id="980" name="Shape 980"/>
          <p:cNvSpPr txBox="1"/>
          <p:nvPr/>
        </p:nvSpPr>
        <p:spPr>
          <a:xfrm>
            <a:off x="1550450" y="290687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 Britain</a:t>
            </a:r>
          </a:p>
        </p:txBody>
      </p:sp>
      <p:pic>
        <p:nvPicPr>
          <p:cNvPr id="981" name="Shape 981"/>
          <p:cNvPicPr preferRelativeResize="0"/>
          <p:nvPr/>
        </p:nvPicPr>
        <p:blipFill>
          <a:blip r:embed="rId7">
            <a:alphaModFix/>
          </a:blip>
          <a:stretch>
            <a:fillRect/>
          </a:stretch>
        </p:blipFill>
        <p:spPr>
          <a:xfrm>
            <a:off x="560900" y="1100650"/>
            <a:ext cx="1280574" cy="719649"/>
          </a:xfrm>
          <a:prstGeom prst="rect">
            <a:avLst/>
          </a:prstGeom>
          <a:noFill/>
          <a:ln>
            <a:noFill/>
          </a:ln>
        </p:spPr>
      </p:pic>
      <p:sp>
        <p:nvSpPr>
          <p:cNvPr id="982" name="Shape 982"/>
          <p:cNvSpPr txBox="1"/>
          <p:nvPr/>
        </p:nvSpPr>
        <p:spPr>
          <a:xfrm>
            <a:off x="664975" y="1155325"/>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Central Powers</a:t>
            </a:r>
          </a:p>
        </p:txBody>
      </p:sp>
      <p:pic>
        <p:nvPicPr>
          <p:cNvPr id="983" name="Shape 983"/>
          <p:cNvPicPr preferRelativeResize="0"/>
          <p:nvPr/>
        </p:nvPicPr>
        <p:blipFill>
          <a:blip r:embed="rId8">
            <a:alphaModFix/>
          </a:blip>
          <a:stretch>
            <a:fillRect/>
          </a:stretch>
        </p:blipFill>
        <p:spPr>
          <a:xfrm>
            <a:off x="4550825" y="4529650"/>
            <a:ext cx="1280574" cy="719649"/>
          </a:xfrm>
          <a:prstGeom prst="rect">
            <a:avLst/>
          </a:prstGeom>
          <a:noFill/>
          <a:ln>
            <a:noFill/>
          </a:ln>
        </p:spPr>
      </p:pic>
      <p:sp>
        <p:nvSpPr>
          <p:cNvPr id="984" name="Shape 984"/>
          <p:cNvSpPr txBox="1"/>
          <p:nvPr/>
        </p:nvSpPr>
        <p:spPr>
          <a:xfrm>
            <a:off x="4653125" y="45878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Austria-Hungary</a:t>
            </a:r>
          </a:p>
        </p:txBody>
      </p:sp>
      <p:pic>
        <p:nvPicPr>
          <p:cNvPr id="985" name="Shape 985"/>
          <p:cNvPicPr preferRelativeResize="0"/>
          <p:nvPr/>
        </p:nvPicPr>
        <p:blipFill>
          <a:blip r:embed="rId9">
            <a:alphaModFix/>
          </a:blip>
          <a:stretch>
            <a:fillRect/>
          </a:stretch>
        </p:blipFill>
        <p:spPr>
          <a:xfrm>
            <a:off x="3799400" y="3767650"/>
            <a:ext cx="1280574" cy="412724"/>
          </a:xfrm>
          <a:prstGeom prst="rect">
            <a:avLst/>
          </a:prstGeom>
          <a:noFill/>
          <a:ln>
            <a:noFill/>
          </a:ln>
        </p:spPr>
      </p:pic>
      <p:sp>
        <p:nvSpPr>
          <p:cNvPr id="986" name="Shape 986"/>
          <p:cNvSpPr txBox="1"/>
          <p:nvPr/>
        </p:nvSpPr>
        <p:spPr>
          <a:xfrm>
            <a:off x="3903475" y="38223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Germany</a:t>
            </a:r>
          </a:p>
        </p:txBody>
      </p:sp>
      <p:pic>
        <p:nvPicPr>
          <p:cNvPr id="987" name="Shape 987"/>
          <p:cNvPicPr preferRelativeResize="0"/>
          <p:nvPr/>
        </p:nvPicPr>
        <p:blipFill>
          <a:blip r:embed="rId10">
            <a:alphaModFix/>
          </a:blip>
          <a:stretch>
            <a:fillRect/>
          </a:stretch>
        </p:blipFill>
        <p:spPr>
          <a:xfrm>
            <a:off x="6741575" y="5789075"/>
            <a:ext cx="1280574" cy="730225"/>
          </a:xfrm>
          <a:prstGeom prst="rect">
            <a:avLst/>
          </a:prstGeom>
          <a:noFill/>
          <a:ln>
            <a:noFill/>
          </a:ln>
        </p:spPr>
      </p:pic>
      <p:sp>
        <p:nvSpPr>
          <p:cNvPr id="988" name="Shape 988"/>
          <p:cNvSpPr txBox="1"/>
          <p:nvPr/>
        </p:nvSpPr>
        <p:spPr>
          <a:xfrm>
            <a:off x="6847400" y="58490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Ottoman Empire</a:t>
            </a:r>
          </a:p>
        </p:txBody>
      </p:sp>
      <p:pic>
        <p:nvPicPr>
          <p:cNvPr id="989" name="Shape 989"/>
          <p:cNvPicPr preferRelativeResize="0"/>
          <p:nvPr/>
        </p:nvPicPr>
        <p:blipFill>
          <a:blip r:embed="rId5">
            <a:alphaModFix/>
          </a:blip>
          <a:stretch>
            <a:fillRect/>
          </a:stretch>
        </p:blipFill>
        <p:spPr>
          <a:xfrm>
            <a:off x="3429000" y="5524500"/>
            <a:ext cx="1291150" cy="423325"/>
          </a:xfrm>
          <a:prstGeom prst="rect">
            <a:avLst/>
          </a:prstGeom>
          <a:noFill/>
          <a:ln>
            <a:noFill/>
          </a:ln>
        </p:spPr>
      </p:pic>
      <p:sp>
        <p:nvSpPr>
          <p:cNvPr id="990" name="Shape 990"/>
          <p:cNvSpPr txBox="1"/>
          <p:nvPr/>
        </p:nvSpPr>
        <p:spPr>
          <a:xfrm>
            <a:off x="3540125" y="558445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Italy</a:t>
            </a:r>
          </a:p>
        </p:txBody>
      </p:sp>
      <p:pic>
        <p:nvPicPr>
          <p:cNvPr id="991" name="Shape 991"/>
          <p:cNvPicPr preferRelativeResize="0"/>
          <p:nvPr/>
        </p:nvPicPr>
        <p:blipFill>
          <a:blip r:embed="rId11">
            <a:alphaModFix/>
          </a:blip>
          <a:stretch>
            <a:fillRect/>
          </a:stretch>
        </p:blipFill>
        <p:spPr>
          <a:xfrm>
            <a:off x="8995825" y="6879150"/>
            <a:ext cx="582074" cy="412724"/>
          </a:xfrm>
          <a:prstGeom prst="rect">
            <a:avLst/>
          </a:prstGeom>
          <a:noFill/>
          <a:ln>
            <a:noFill/>
          </a:ln>
        </p:spPr>
      </p:pic>
      <p:sp>
        <p:nvSpPr>
          <p:cNvPr id="992" name="Shape 992"/>
          <p:cNvSpPr txBox="1"/>
          <p:nvPr/>
        </p:nvSpPr>
        <p:spPr>
          <a:xfrm>
            <a:off x="9098125" y="69338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51</a:t>
            </a:r>
          </a:p>
        </p:txBody>
      </p:sp>
      <p:sp>
        <p:nvSpPr>
          <p:cNvPr id="993" name="Shape 993"/>
          <p:cNvSpPr txBox="1">
            <a:spLocks noGrp="1"/>
          </p:cNvSpPr>
          <p:nvPr>
            <p:ph type="title" idx="4294967295"/>
          </p:nvPr>
        </p:nvSpPr>
        <p:spPr>
          <a:xfrm>
            <a:off x="890750" y="276925"/>
            <a:ext cx="48051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b="1">
                <a:solidFill>
                  <a:srgbClr val="FF3300"/>
                </a:solidFill>
                <a:latin typeface="Arial"/>
                <a:ea typeface="Arial"/>
                <a:cs typeface="Arial"/>
                <a:sym typeface="Arial"/>
              </a:rPr>
              <a:t>Pre-WWI</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7"/>
        <p:cNvGrpSpPr/>
        <p:nvPr/>
      </p:nvGrpSpPr>
      <p:grpSpPr>
        <a:xfrm>
          <a:off x="0" y="0"/>
          <a:ext cx="0" cy="0"/>
          <a:chOff x="0" y="0"/>
          <a:chExt cx="0" cy="0"/>
        </a:xfrm>
      </p:grpSpPr>
      <p:pic>
        <p:nvPicPr>
          <p:cNvPr id="998" name="Shape 998"/>
          <p:cNvPicPr preferRelativeResize="0"/>
          <p:nvPr/>
        </p:nvPicPr>
        <p:blipFill>
          <a:blip r:embed="rId4">
            <a:alphaModFix/>
          </a:blip>
          <a:stretch>
            <a:fillRect/>
          </a:stretch>
        </p:blipFill>
        <p:spPr>
          <a:xfrm>
            <a:off x="8995825" y="6879150"/>
            <a:ext cx="582074" cy="412724"/>
          </a:xfrm>
          <a:prstGeom prst="rect">
            <a:avLst/>
          </a:prstGeom>
          <a:noFill/>
          <a:ln>
            <a:noFill/>
          </a:ln>
        </p:spPr>
      </p:pic>
      <p:sp>
        <p:nvSpPr>
          <p:cNvPr id="999" name="Shape 999"/>
          <p:cNvSpPr txBox="1"/>
          <p:nvPr/>
        </p:nvSpPr>
        <p:spPr>
          <a:xfrm>
            <a:off x="9098125" y="69338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52</a:t>
            </a:r>
          </a:p>
        </p:txBody>
      </p:sp>
      <p:sp>
        <p:nvSpPr>
          <p:cNvPr id="1000" name="Shape 1000"/>
          <p:cNvSpPr txBox="1">
            <a:spLocks noGrp="1"/>
          </p:cNvSpPr>
          <p:nvPr>
            <p:ph type="title" idx="4294967295"/>
          </p:nvPr>
        </p:nvSpPr>
        <p:spPr>
          <a:xfrm>
            <a:off x="890750" y="276925"/>
            <a:ext cx="48051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b="1">
                <a:solidFill>
                  <a:srgbClr val="FF3300"/>
                </a:solidFill>
                <a:latin typeface="Arial"/>
                <a:ea typeface="Arial"/>
                <a:cs typeface="Arial"/>
                <a:sym typeface="Arial"/>
              </a:rPr>
              <a:t>Post WWI</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4"/>
        <p:cNvGrpSpPr/>
        <p:nvPr/>
      </p:nvGrpSpPr>
      <p:grpSpPr>
        <a:xfrm>
          <a:off x="0" y="0"/>
          <a:ext cx="0" cy="0"/>
          <a:chOff x="0" y="0"/>
          <a:chExt cx="0" cy="0"/>
        </a:xfrm>
      </p:grpSpPr>
      <p:sp>
        <p:nvSpPr>
          <p:cNvPr id="1005" name="Shape 100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Good Treaty?</a:t>
            </a:r>
          </a:p>
        </p:txBody>
      </p:sp>
      <p:sp>
        <p:nvSpPr>
          <p:cNvPr id="1006" name="Shape 1006"/>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What are the strength and weaknesses of this treaty?</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0"/>
        <p:cNvGrpSpPr/>
        <p:nvPr/>
      </p:nvGrpSpPr>
      <p:grpSpPr>
        <a:xfrm>
          <a:off x="0" y="0"/>
          <a:ext cx="0" cy="0"/>
          <a:chOff x="0" y="0"/>
          <a:chExt cx="0" cy="0"/>
        </a:xfrm>
      </p:grpSpPr>
      <p:sp>
        <p:nvSpPr>
          <p:cNvPr id="1011" name="Shape 1011"/>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US Reaction to Treaty</a:t>
            </a:r>
          </a:p>
        </p:txBody>
      </p:sp>
      <p:sp>
        <p:nvSpPr>
          <p:cNvPr id="1012" name="Shape 1012"/>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Many Americans are against treaty due to its imperialistic nature and lack of self-determination</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Most Americans fear League of Nations because it could drag US into more foreign wars.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Henry Cabot Lodge leads the Republican opposition in the Senate.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6"/>
        <p:cNvGrpSpPr/>
        <p:nvPr/>
      </p:nvGrpSpPr>
      <p:grpSpPr>
        <a:xfrm>
          <a:off x="0" y="0"/>
          <a:ext cx="0" cy="0"/>
          <a:chOff x="0" y="0"/>
          <a:chExt cx="0" cy="0"/>
        </a:xfrm>
      </p:grpSpPr>
      <p:sp>
        <p:nvSpPr>
          <p:cNvPr id="1017" name="Shape 1017"/>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Wilson Fights for Treaty</a:t>
            </a:r>
          </a:p>
        </p:txBody>
      </p:sp>
      <p:sp>
        <p:nvSpPr>
          <p:cNvPr id="1018" name="Shape 1018"/>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Wilson had left Republicans out of peace delegation even though they are the majority of Congress</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Refuses to amend the treaty</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Goes on 8,000 mile trip to gain support. Has a stroke and is partially paralyzed</a:t>
            </a:r>
          </a:p>
          <a:p>
            <a:pPr marL="381000" marR="0" lvl="0" indent="-248355" algn="l">
              <a:lnSpc>
                <a:spcPct val="120089"/>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Senate will reject treaty, refuse to join League of Nation, and signs separate treaty in 1921.</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2"/>
        <p:cNvGrpSpPr/>
        <p:nvPr/>
      </p:nvGrpSpPr>
      <p:grpSpPr>
        <a:xfrm>
          <a:off x="0" y="0"/>
          <a:ext cx="0" cy="0"/>
          <a:chOff x="0" y="0"/>
          <a:chExt cx="0" cy="0"/>
        </a:xfrm>
      </p:grpSpPr>
      <p:pic>
        <p:nvPicPr>
          <p:cNvPr id="1023" name="Shape 1023"/>
          <p:cNvPicPr preferRelativeResize="0"/>
          <p:nvPr/>
        </p:nvPicPr>
        <p:blipFill>
          <a:blip r:embed="rId4">
            <a:alphaModFix/>
          </a:blip>
          <a:stretch>
            <a:fillRect/>
          </a:stretch>
        </p:blipFill>
        <p:spPr>
          <a:xfrm>
            <a:off x="9239250" y="7122575"/>
            <a:ext cx="592650" cy="412724"/>
          </a:xfrm>
          <a:prstGeom prst="rect">
            <a:avLst/>
          </a:prstGeom>
          <a:noFill/>
          <a:ln>
            <a:noFill/>
          </a:ln>
        </p:spPr>
      </p:pic>
      <p:sp>
        <p:nvSpPr>
          <p:cNvPr id="1024" name="Shape 1024"/>
          <p:cNvSpPr txBox="1"/>
          <p:nvPr/>
        </p:nvSpPr>
        <p:spPr>
          <a:xfrm>
            <a:off x="9345075" y="7179025"/>
            <a:ext cx="460725"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53</a:t>
            </a:r>
          </a:p>
        </p:txBody>
      </p:sp>
      <p:pic>
        <p:nvPicPr>
          <p:cNvPr id="1025" name="Shape 1025"/>
          <p:cNvPicPr preferRelativeResize="0"/>
          <p:nvPr/>
        </p:nvPicPr>
        <p:blipFill>
          <a:blip r:embed="rId5">
            <a:alphaModFix/>
          </a:blip>
          <a:stretch>
            <a:fillRect/>
          </a:stretch>
        </p:blipFill>
        <p:spPr>
          <a:xfrm>
            <a:off x="3746500" y="253975"/>
            <a:ext cx="5207000" cy="719649"/>
          </a:xfrm>
          <a:prstGeom prst="rect">
            <a:avLst/>
          </a:prstGeom>
          <a:noFill/>
          <a:ln>
            <a:noFill/>
          </a:ln>
        </p:spPr>
      </p:pic>
      <p:sp>
        <p:nvSpPr>
          <p:cNvPr id="1026" name="Shape 1026"/>
          <p:cNvSpPr txBox="1"/>
          <p:nvPr/>
        </p:nvSpPr>
        <p:spPr>
          <a:xfrm>
            <a:off x="3850550" y="305150"/>
            <a:ext cx="507327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objections did the </a:t>
            </a:r>
          </a:p>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Senate Have to the League of Nations?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0"/>
        <p:cNvGrpSpPr/>
        <p:nvPr/>
      </p:nvGrpSpPr>
      <p:grpSpPr>
        <a:xfrm>
          <a:off x="0" y="0"/>
          <a:ext cx="0" cy="0"/>
          <a:chOff x="0" y="0"/>
          <a:chExt cx="0" cy="0"/>
        </a:xfrm>
      </p:grpSpPr>
      <p:sp>
        <p:nvSpPr>
          <p:cNvPr id="1031" name="Shape 1031"/>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Isolationism</a:t>
            </a:r>
          </a:p>
        </p:txBody>
      </p:sp>
      <p:sp>
        <p:nvSpPr>
          <p:cNvPr id="1032" name="Shape 1032"/>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During 1920s US stays out of world affairs.</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Pass several laws to strengthen isolationism</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Washington Naval Conference will limit number of war ships in the world</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Dawes Plan will allow US to help Germany pay reparations</a:t>
            </a:r>
          </a:p>
          <a:p>
            <a:pPr marL="762000" marR="0" lvl="1" indent="-248355" algn="l">
              <a:lnSpc>
                <a:spcPct val="120089"/>
              </a:lnSpc>
              <a:spcBef>
                <a:spcPts val="563"/>
              </a:spcBef>
              <a:spcAft>
                <a:spcPts val="0"/>
              </a:spcAft>
              <a:buClr>
                <a:srgbClr val="FFFFFF"/>
              </a:buClr>
              <a:buSzPct val="100358"/>
              <a:buFont typeface="Courier New"/>
              <a:buChar char="o"/>
            </a:pPr>
            <a:r>
              <a:rPr lang="en-US" sz="3111">
                <a:solidFill>
                  <a:srgbClr val="FFFFFF"/>
                </a:solidFill>
                <a:latin typeface="Arial"/>
                <a:ea typeface="Arial"/>
                <a:cs typeface="Arial"/>
                <a:sym typeface="Arial"/>
              </a:rPr>
              <a:t>Kellogg-Briand Pact—Outlaws offensive war.</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6"/>
        <p:cNvGrpSpPr/>
        <p:nvPr/>
      </p:nvGrpSpPr>
      <p:grpSpPr>
        <a:xfrm>
          <a:off x="0" y="0"/>
          <a:ext cx="0" cy="0"/>
          <a:chOff x="0" y="0"/>
          <a:chExt cx="0" cy="0"/>
        </a:xfrm>
      </p:grpSpPr>
      <p:sp>
        <p:nvSpPr>
          <p:cNvPr id="1037" name="Shape 1037"/>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Legacies of WWI</a:t>
            </a:r>
          </a:p>
        </p:txBody>
      </p:sp>
      <p:sp>
        <p:nvSpPr>
          <p:cNvPr id="1038" name="Shape 1038"/>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07812"/>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Accelerated emergence of US as world’s greatest industrial power</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Great Migration</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Red Scare</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US isolationism in 20’s and 30’s</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Increase of number of women in workforce</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Germany is utterly destroyed—rise of Hitler</a:t>
            </a:r>
          </a:p>
          <a:p>
            <a:pPr marL="381000" marR="0" lvl="0" indent="-276577" algn="l">
              <a:lnSpc>
                <a:spcPct val="107812"/>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Europe in shambles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Shape 43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FF6600"/>
                </a:solidFill>
                <a:latin typeface="Arial"/>
                <a:ea typeface="Arial"/>
                <a:cs typeface="Arial"/>
                <a:sym typeface="Arial"/>
              </a:rPr>
              <a:t>Alliance System</a:t>
            </a:r>
          </a:p>
        </p:txBody>
      </p:sp>
      <p:sp>
        <p:nvSpPr>
          <p:cNvPr id="436" name="Shape 436"/>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48355" algn="l">
              <a:lnSpc>
                <a:spcPct val="108035"/>
              </a:lnSpc>
              <a:spcBef>
                <a:spcPts val="0"/>
              </a:spcBef>
              <a:spcAft>
                <a:spcPts val="0"/>
              </a:spcAft>
              <a:buClr>
                <a:srgbClr val="FFFFFF"/>
              </a:buClr>
              <a:buSzPct val="100358"/>
              <a:buFont typeface="Arial"/>
              <a:buChar char="●"/>
            </a:pPr>
            <a:r>
              <a:rPr lang="en-US" sz="3111">
                <a:solidFill>
                  <a:srgbClr val="FFFFFF"/>
                </a:solidFill>
                <a:latin typeface="Arial"/>
                <a:ea typeface="Arial"/>
                <a:cs typeface="Arial"/>
                <a:sym typeface="Arial"/>
              </a:rPr>
              <a:t>The Triple Entente will become the Allies and include France, Britain, and Russia</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The Triple Alliance or Central Powers will include Germany, Austria-Hungary, and Italy. Italy will drop out and the Ottoman Empire (Turkey) will come in</a:t>
            </a:r>
          </a:p>
          <a:p>
            <a:pPr marL="381000" marR="0" lvl="0" indent="-248355" algn="l">
              <a:lnSpc>
                <a:spcPct val="108035"/>
              </a:lnSpc>
              <a:spcBef>
                <a:spcPts val="563"/>
              </a:spcBef>
              <a:spcAft>
                <a:spcPts val="0"/>
              </a:spcAft>
              <a:buClr>
                <a:srgbClr val="FFFFFF"/>
              </a:buClr>
              <a:buSzPct val="100358"/>
              <a:buFont typeface="Arial"/>
              <a:buChar char="●"/>
            </a:pPr>
            <a:r>
              <a:rPr lang="en-US" sz="3111">
                <a:solidFill>
                  <a:srgbClr val="FFFFFF"/>
                </a:solidFill>
                <a:latin typeface="Arial"/>
                <a:ea typeface="Arial"/>
                <a:cs typeface="Arial"/>
                <a:sym typeface="Arial"/>
              </a:rPr>
              <a:t>Provides some security because don’t want to upset balance of power, but if something starts war whole Europe involved.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pic>
        <p:nvPicPr>
          <p:cNvPr id="441" name="Shape 441"/>
          <p:cNvPicPr preferRelativeResize="0"/>
          <p:nvPr/>
        </p:nvPicPr>
        <p:blipFill>
          <a:blip r:embed="rId4">
            <a:alphaModFix/>
          </a:blip>
          <a:stretch>
            <a:fillRect/>
          </a:stretch>
        </p:blipFill>
        <p:spPr>
          <a:xfrm>
            <a:off x="603250" y="550325"/>
            <a:ext cx="1280574" cy="423325"/>
          </a:xfrm>
          <a:prstGeom prst="rect">
            <a:avLst/>
          </a:prstGeom>
          <a:noFill/>
          <a:ln>
            <a:noFill/>
          </a:ln>
        </p:spPr>
      </p:pic>
      <p:sp>
        <p:nvSpPr>
          <p:cNvPr id="442" name="Shape 442"/>
          <p:cNvSpPr txBox="1"/>
          <p:nvPr/>
        </p:nvSpPr>
        <p:spPr>
          <a:xfrm>
            <a:off x="709075" y="6085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Allies</a:t>
            </a:r>
          </a:p>
        </p:txBody>
      </p:sp>
      <p:pic>
        <p:nvPicPr>
          <p:cNvPr id="443" name="Shape 443"/>
          <p:cNvPicPr preferRelativeResize="0"/>
          <p:nvPr/>
        </p:nvPicPr>
        <p:blipFill>
          <a:blip r:embed="rId5">
            <a:alphaModFix/>
          </a:blip>
          <a:stretch>
            <a:fillRect/>
          </a:stretch>
        </p:blipFill>
        <p:spPr>
          <a:xfrm>
            <a:off x="7323650" y="1619250"/>
            <a:ext cx="1291150" cy="423325"/>
          </a:xfrm>
          <a:prstGeom prst="rect">
            <a:avLst/>
          </a:prstGeom>
          <a:noFill/>
          <a:ln>
            <a:noFill/>
          </a:ln>
        </p:spPr>
      </p:pic>
      <p:sp>
        <p:nvSpPr>
          <p:cNvPr id="444" name="Shape 444"/>
          <p:cNvSpPr txBox="1"/>
          <p:nvPr/>
        </p:nvSpPr>
        <p:spPr>
          <a:xfrm>
            <a:off x="7434775" y="167920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Russia</a:t>
            </a:r>
          </a:p>
        </p:txBody>
      </p:sp>
      <p:pic>
        <p:nvPicPr>
          <p:cNvPr id="445" name="Shape 445"/>
          <p:cNvPicPr preferRelativeResize="0"/>
          <p:nvPr/>
        </p:nvPicPr>
        <p:blipFill>
          <a:blip r:embed="rId6">
            <a:alphaModFix/>
          </a:blip>
          <a:stretch>
            <a:fillRect/>
          </a:stretch>
        </p:blipFill>
        <p:spPr>
          <a:xfrm>
            <a:off x="1841500" y="4339150"/>
            <a:ext cx="1280574" cy="423325"/>
          </a:xfrm>
          <a:prstGeom prst="rect">
            <a:avLst/>
          </a:prstGeom>
          <a:noFill/>
          <a:ln>
            <a:noFill/>
          </a:ln>
        </p:spPr>
      </p:pic>
      <p:sp>
        <p:nvSpPr>
          <p:cNvPr id="446" name="Shape 446"/>
          <p:cNvSpPr txBox="1"/>
          <p:nvPr/>
        </p:nvSpPr>
        <p:spPr>
          <a:xfrm>
            <a:off x="1943800" y="43991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France</a:t>
            </a:r>
          </a:p>
        </p:txBody>
      </p:sp>
      <p:pic>
        <p:nvPicPr>
          <p:cNvPr id="447" name="Shape 447"/>
          <p:cNvPicPr preferRelativeResize="0"/>
          <p:nvPr/>
        </p:nvPicPr>
        <p:blipFill>
          <a:blip r:embed="rId5">
            <a:alphaModFix/>
          </a:blip>
          <a:stretch>
            <a:fillRect/>
          </a:stretch>
        </p:blipFill>
        <p:spPr>
          <a:xfrm>
            <a:off x="1439325" y="2846900"/>
            <a:ext cx="1291150" cy="423325"/>
          </a:xfrm>
          <a:prstGeom prst="rect">
            <a:avLst/>
          </a:prstGeom>
          <a:noFill/>
          <a:ln>
            <a:noFill/>
          </a:ln>
        </p:spPr>
      </p:pic>
      <p:sp>
        <p:nvSpPr>
          <p:cNvPr id="448" name="Shape 448"/>
          <p:cNvSpPr txBox="1"/>
          <p:nvPr/>
        </p:nvSpPr>
        <p:spPr>
          <a:xfrm>
            <a:off x="1550450" y="290687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 Britain</a:t>
            </a:r>
          </a:p>
        </p:txBody>
      </p:sp>
      <p:pic>
        <p:nvPicPr>
          <p:cNvPr id="449" name="Shape 449"/>
          <p:cNvPicPr preferRelativeResize="0"/>
          <p:nvPr/>
        </p:nvPicPr>
        <p:blipFill>
          <a:blip r:embed="rId7">
            <a:alphaModFix/>
          </a:blip>
          <a:stretch>
            <a:fillRect/>
          </a:stretch>
        </p:blipFill>
        <p:spPr>
          <a:xfrm>
            <a:off x="560900" y="1100650"/>
            <a:ext cx="1280574" cy="719649"/>
          </a:xfrm>
          <a:prstGeom prst="rect">
            <a:avLst/>
          </a:prstGeom>
          <a:noFill/>
          <a:ln>
            <a:noFill/>
          </a:ln>
        </p:spPr>
      </p:pic>
      <p:sp>
        <p:nvSpPr>
          <p:cNvPr id="450" name="Shape 450"/>
          <p:cNvSpPr txBox="1"/>
          <p:nvPr/>
        </p:nvSpPr>
        <p:spPr>
          <a:xfrm>
            <a:off x="664975" y="1155325"/>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Central Powers</a:t>
            </a:r>
          </a:p>
        </p:txBody>
      </p:sp>
      <p:pic>
        <p:nvPicPr>
          <p:cNvPr id="451" name="Shape 451"/>
          <p:cNvPicPr preferRelativeResize="0"/>
          <p:nvPr/>
        </p:nvPicPr>
        <p:blipFill>
          <a:blip r:embed="rId8">
            <a:alphaModFix/>
          </a:blip>
          <a:stretch>
            <a:fillRect/>
          </a:stretch>
        </p:blipFill>
        <p:spPr>
          <a:xfrm>
            <a:off x="4550825" y="4529650"/>
            <a:ext cx="1280574" cy="719649"/>
          </a:xfrm>
          <a:prstGeom prst="rect">
            <a:avLst/>
          </a:prstGeom>
          <a:noFill/>
          <a:ln>
            <a:noFill/>
          </a:ln>
        </p:spPr>
      </p:pic>
      <p:sp>
        <p:nvSpPr>
          <p:cNvPr id="452" name="Shape 452"/>
          <p:cNvSpPr txBox="1"/>
          <p:nvPr/>
        </p:nvSpPr>
        <p:spPr>
          <a:xfrm>
            <a:off x="4653125" y="45878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Austria-Hungary</a:t>
            </a:r>
          </a:p>
        </p:txBody>
      </p:sp>
      <p:pic>
        <p:nvPicPr>
          <p:cNvPr id="453" name="Shape 453"/>
          <p:cNvPicPr preferRelativeResize="0"/>
          <p:nvPr/>
        </p:nvPicPr>
        <p:blipFill>
          <a:blip r:embed="rId9">
            <a:alphaModFix/>
          </a:blip>
          <a:stretch>
            <a:fillRect/>
          </a:stretch>
        </p:blipFill>
        <p:spPr>
          <a:xfrm>
            <a:off x="3799400" y="3767650"/>
            <a:ext cx="1280574" cy="412724"/>
          </a:xfrm>
          <a:prstGeom prst="rect">
            <a:avLst/>
          </a:prstGeom>
          <a:noFill/>
          <a:ln>
            <a:noFill/>
          </a:ln>
        </p:spPr>
      </p:pic>
      <p:sp>
        <p:nvSpPr>
          <p:cNvPr id="454" name="Shape 454"/>
          <p:cNvSpPr txBox="1"/>
          <p:nvPr/>
        </p:nvSpPr>
        <p:spPr>
          <a:xfrm>
            <a:off x="3903475" y="3822325"/>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Germany</a:t>
            </a:r>
          </a:p>
        </p:txBody>
      </p:sp>
      <p:pic>
        <p:nvPicPr>
          <p:cNvPr id="455" name="Shape 455"/>
          <p:cNvPicPr preferRelativeResize="0"/>
          <p:nvPr/>
        </p:nvPicPr>
        <p:blipFill>
          <a:blip r:embed="rId10">
            <a:alphaModFix/>
          </a:blip>
          <a:stretch>
            <a:fillRect/>
          </a:stretch>
        </p:blipFill>
        <p:spPr>
          <a:xfrm>
            <a:off x="6741575" y="5789075"/>
            <a:ext cx="1280574" cy="730225"/>
          </a:xfrm>
          <a:prstGeom prst="rect">
            <a:avLst/>
          </a:prstGeom>
          <a:noFill/>
          <a:ln>
            <a:noFill/>
          </a:ln>
        </p:spPr>
      </p:pic>
      <p:sp>
        <p:nvSpPr>
          <p:cNvPr id="456" name="Shape 456"/>
          <p:cNvSpPr txBox="1"/>
          <p:nvPr/>
        </p:nvSpPr>
        <p:spPr>
          <a:xfrm>
            <a:off x="6847400" y="5849050"/>
            <a:ext cx="1148624"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Ottoman Empire</a:t>
            </a:r>
          </a:p>
        </p:txBody>
      </p:sp>
      <p:pic>
        <p:nvPicPr>
          <p:cNvPr id="457" name="Shape 457"/>
          <p:cNvPicPr preferRelativeResize="0"/>
          <p:nvPr/>
        </p:nvPicPr>
        <p:blipFill>
          <a:blip r:embed="rId5">
            <a:alphaModFix/>
          </a:blip>
          <a:stretch>
            <a:fillRect/>
          </a:stretch>
        </p:blipFill>
        <p:spPr>
          <a:xfrm>
            <a:off x="3429000" y="5524500"/>
            <a:ext cx="1291150" cy="423325"/>
          </a:xfrm>
          <a:prstGeom prst="rect">
            <a:avLst/>
          </a:prstGeom>
          <a:noFill/>
          <a:ln>
            <a:noFill/>
          </a:ln>
        </p:spPr>
      </p:pic>
      <p:sp>
        <p:nvSpPr>
          <p:cNvPr id="458" name="Shape 458"/>
          <p:cNvSpPr txBox="1"/>
          <p:nvPr/>
        </p:nvSpPr>
        <p:spPr>
          <a:xfrm>
            <a:off x="3540125" y="5584450"/>
            <a:ext cx="114862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Italy</a:t>
            </a:r>
          </a:p>
        </p:txBody>
      </p:sp>
      <p:pic>
        <p:nvPicPr>
          <p:cNvPr id="459" name="Shape 459"/>
          <p:cNvPicPr preferRelativeResize="0"/>
          <p:nvPr/>
        </p:nvPicPr>
        <p:blipFill>
          <a:blip r:embed="rId11">
            <a:alphaModFix/>
          </a:blip>
          <a:stretch>
            <a:fillRect/>
          </a:stretch>
        </p:blipFill>
        <p:spPr>
          <a:xfrm>
            <a:off x="8995825" y="6879150"/>
            <a:ext cx="582074" cy="412724"/>
          </a:xfrm>
          <a:prstGeom prst="rect">
            <a:avLst/>
          </a:prstGeom>
          <a:noFill/>
          <a:ln>
            <a:noFill/>
          </a:ln>
        </p:spPr>
      </p:pic>
      <p:sp>
        <p:nvSpPr>
          <p:cNvPr id="460" name="Shape 460"/>
          <p:cNvSpPr txBox="1"/>
          <p:nvPr/>
        </p:nvSpPr>
        <p:spPr>
          <a:xfrm>
            <a:off x="9098125" y="69338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18</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Shape 465"/>
          <p:cNvSpPr txBox="1">
            <a:spLocks noGrp="1"/>
          </p:cNvSpPr>
          <p:nvPr>
            <p:ph type="title" idx="4294967295"/>
          </p:nvPr>
        </p:nvSpPr>
        <p:spPr>
          <a:xfrm>
            <a:off x="610300" y="359825"/>
            <a:ext cx="9015574" cy="124035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CCECFF"/>
                </a:solidFill>
                <a:latin typeface="Arial"/>
                <a:ea typeface="Arial"/>
                <a:cs typeface="Arial"/>
                <a:sym typeface="Arial"/>
              </a:rPr>
              <a:t>The Spark</a:t>
            </a:r>
          </a:p>
        </p:txBody>
      </p:sp>
      <p:sp>
        <p:nvSpPr>
          <p:cNvPr id="466" name="Shape 466"/>
          <p:cNvSpPr txBox="1">
            <a:spLocks noGrp="1"/>
          </p:cNvSpPr>
          <p:nvPr>
            <p:ph type="body" idx="4294967295"/>
          </p:nvPr>
        </p:nvSpPr>
        <p:spPr>
          <a:xfrm>
            <a:off x="610300" y="1829150"/>
            <a:ext cx="9015574" cy="500802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FFFFFF"/>
              </a:buClr>
              <a:buSzPct val="98765"/>
              <a:buFont typeface="Arial"/>
              <a:buChar char="●"/>
            </a:pPr>
            <a:r>
              <a:rPr lang="en-US" sz="3555">
                <a:solidFill>
                  <a:srgbClr val="FFFFFF"/>
                </a:solidFill>
                <a:latin typeface="Arial"/>
                <a:ea typeface="Arial"/>
                <a:cs typeface="Arial"/>
                <a:sym typeface="Arial"/>
              </a:rPr>
              <a:t>Archduke Ferdinand of Austria Hungary is assassinated by a Serbian anarchist</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A-H issues an ultimatum to Serbia to turn over assassin</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Serbia turns to Russia for help</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Germany agrees to aid A-H</a:t>
            </a:r>
          </a:p>
          <a:p>
            <a:pPr marL="381000" marR="0" lvl="0" indent="-276577" algn="l">
              <a:lnSpc>
                <a:spcPct val="119921"/>
              </a:lnSpc>
              <a:spcBef>
                <a:spcPts val="635"/>
              </a:spcBef>
              <a:spcAft>
                <a:spcPts val="0"/>
              </a:spcAft>
              <a:buClr>
                <a:srgbClr val="FFFFFF"/>
              </a:buClr>
              <a:buSzPct val="98765"/>
              <a:buFont typeface="Arial"/>
              <a:buChar char="●"/>
            </a:pPr>
            <a:r>
              <a:rPr lang="en-US" sz="3555">
                <a:solidFill>
                  <a:srgbClr val="FFFFFF"/>
                </a:solidFill>
                <a:latin typeface="Arial"/>
                <a:ea typeface="Arial"/>
                <a:cs typeface="Arial"/>
                <a:sym typeface="Arial"/>
              </a:rPr>
              <a:t>A-H will invade Serbia sparking war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8"/>
        <p:cNvGrpSpPr/>
        <p:nvPr/>
      </p:nvGrpSpPr>
      <p:grpSpPr>
        <a:xfrm>
          <a:off x="0" y="0"/>
          <a:ext cx="0" cy="0"/>
          <a:chOff x="0" y="0"/>
          <a:chExt cx="0" cy="0"/>
        </a:xfrm>
      </p:grpSpPr>
      <p:pic>
        <p:nvPicPr>
          <p:cNvPr id="489" name="Shape 489"/>
          <p:cNvPicPr preferRelativeResize="0"/>
          <p:nvPr/>
        </p:nvPicPr>
        <p:blipFill>
          <a:blip r:embed="rId4">
            <a:alphaModFix/>
          </a:blip>
          <a:stretch>
            <a:fillRect/>
          </a:stretch>
        </p:blipFill>
        <p:spPr>
          <a:xfrm>
            <a:off x="5323400" y="931325"/>
            <a:ext cx="4434400" cy="2677574"/>
          </a:xfrm>
          <a:prstGeom prst="rect">
            <a:avLst/>
          </a:prstGeom>
          <a:noFill/>
          <a:ln>
            <a:noFill/>
          </a:ln>
        </p:spPr>
      </p:pic>
      <p:sp>
        <p:nvSpPr>
          <p:cNvPr id="490" name="Shape 490"/>
          <p:cNvSpPr txBox="1"/>
          <p:nvPr/>
        </p:nvSpPr>
        <p:spPr>
          <a:xfrm>
            <a:off x="6656900" y="986000"/>
            <a:ext cx="1822449"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Lusitania</a:t>
            </a:r>
          </a:p>
        </p:txBody>
      </p:sp>
      <p:sp>
        <p:nvSpPr>
          <p:cNvPr id="491" name="Shape 491"/>
          <p:cNvSpPr txBox="1"/>
          <p:nvPr/>
        </p:nvSpPr>
        <p:spPr>
          <a:xfrm>
            <a:off x="6083650" y="3247300"/>
            <a:ext cx="36410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happens to this ship?</a:t>
            </a:r>
          </a:p>
        </p:txBody>
      </p:sp>
      <p:pic>
        <p:nvPicPr>
          <p:cNvPr id="492" name="Shape 492"/>
          <p:cNvPicPr preferRelativeResize="0"/>
          <p:nvPr/>
        </p:nvPicPr>
        <p:blipFill>
          <a:blip r:embed="rId5">
            <a:alphaModFix/>
          </a:blip>
          <a:stretch>
            <a:fillRect/>
          </a:stretch>
        </p:blipFill>
        <p:spPr>
          <a:xfrm>
            <a:off x="6011325" y="3862900"/>
            <a:ext cx="3778250" cy="730225"/>
          </a:xfrm>
          <a:prstGeom prst="rect">
            <a:avLst/>
          </a:prstGeom>
          <a:noFill/>
          <a:ln>
            <a:noFill/>
          </a:ln>
        </p:spPr>
      </p:pic>
      <p:sp>
        <p:nvSpPr>
          <p:cNvPr id="493" name="Shape 493"/>
          <p:cNvSpPr txBox="1"/>
          <p:nvPr/>
        </p:nvSpPr>
        <p:spPr>
          <a:xfrm>
            <a:off x="6122450" y="3922875"/>
            <a:ext cx="3641000"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is the reaction of the United States?</a:t>
            </a:r>
          </a:p>
        </p:txBody>
      </p:sp>
      <p:pic>
        <p:nvPicPr>
          <p:cNvPr id="494" name="Shape 494"/>
          <p:cNvPicPr preferRelativeResize="0"/>
          <p:nvPr/>
        </p:nvPicPr>
        <p:blipFill>
          <a:blip r:embed="rId6">
            <a:alphaModFix/>
          </a:blip>
          <a:stretch>
            <a:fillRect/>
          </a:stretch>
        </p:blipFill>
        <p:spPr>
          <a:xfrm>
            <a:off x="6011325" y="4900075"/>
            <a:ext cx="3778250" cy="719649"/>
          </a:xfrm>
          <a:prstGeom prst="rect">
            <a:avLst/>
          </a:prstGeom>
          <a:noFill/>
          <a:ln>
            <a:noFill/>
          </a:ln>
        </p:spPr>
      </p:pic>
      <p:sp>
        <p:nvSpPr>
          <p:cNvPr id="495" name="Shape 495"/>
          <p:cNvSpPr txBox="1"/>
          <p:nvPr/>
        </p:nvSpPr>
        <p:spPr>
          <a:xfrm>
            <a:off x="6120675" y="4956525"/>
            <a:ext cx="3641000" cy="68649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is the German response to the situation?</a:t>
            </a:r>
          </a:p>
        </p:txBody>
      </p:sp>
      <p:pic>
        <p:nvPicPr>
          <p:cNvPr id="496" name="Shape 496"/>
          <p:cNvPicPr preferRelativeResize="0"/>
          <p:nvPr/>
        </p:nvPicPr>
        <p:blipFill>
          <a:blip r:embed="rId7">
            <a:alphaModFix/>
          </a:blip>
          <a:stretch>
            <a:fillRect/>
          </a:stretch>
        </p:blipFill>
        <p:spPr>
          <a:xfrm>
            <a:off x="8593650" y="6963825"/>
            <a:ext cx="1365250" cy="338650"/>
          </a:xfrm>
          <a:prstGeom prst="rect">
            <a:avLst/>
          </a:prstGeom>
          <a:noFill/>
          <a:ln>
            <a:noFill/>
          </a:ln>
        </p:spPr>
      </p:pic>
      <p:pic>
        <p:nvPicPr>
          <p:cNvPr id="497" name="Shape 497"/>
          <p:cNvPicPr preferRelativeResize="0"/>
          <p:nvPr/>
        </p:nvPicPr>
        <p:blipFill>
          <a:blip r:embed="rId8">
            <a:alphaModFix/>
          </a:blip>
          <a:stretch>
            <a:fillRect/>
          </a:stretch>
        </p:blipFill>
        <p:spPr>
          <a:xfrm>
            <a:off x="9154575" y="6466400"/>
            <a:ext cx="582074" cy="423325"/>
          </a:xfrm>
          <a:prstGeom prst="rect">
            <a:avLst/>
          </a:prstGeom>
          <a:noFill/>
          <a:ln>
            <a:noFill/>
          </a:ln>
        </p:spPr>
      </p:pic>
      <p:sp>
        <p:nvSpPr>
          <p:cNvPr id="498" name="Shape 498"/>
          <p:cNvSpPr txBox="1"/>
          <p:nvPr/>
        </p:nvSpPr>
        <p:spPr>
          <a:xfrm>
            <a:off x="9262175" y="6524625"/>
            <a:ext cx="44660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19</a:t>
            </a:r>
          </a:p>
        </p:txBody>
      </p:sp>
      <p:pic>
        <p:nvPicPr>
          <p:cNvPr id="499" name="Shape 499"/>
          <p:cNvPicPr preferRelativeResize="0"/>
          <p:nvPr/>
        </p:nvPicPr>
        <p:blipFill>
          <a:blip r:embed="rId9">
            <a:alphaModFix/>
          </a:blip>
          <a:stretch>
            <a:fillRect/>
          </a:stretch>
        </p:blipFill>
        <p:spPr>
          <a:xfrm>
            <a:off x="423325" y="5746725"/>
            <a:ext cx="6477000" cy="1365225"/>
          </a:xfrm>
          <a:prstGeom prst="rect">
            <a:avLst/>
          </a:prstGeom>
          <a:noFill/>
          <a:ln>
            <a:noFill/>
          </a:ln>
        </p:spPr>
      </p:pic>
      <p:sp>
        <p:nvSpPr>
          <p:cNvPr id="500" name="Shape 500"/>
          <p:cNvSpPr txBox="1"/>
          <p:nvPr/>
        </p:nvSpPr>
        <p:spPr>
          <a:xfrm>
            <a:off x="6235325" y="6725700"/>
            <a:ext cx="545374"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19a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1"/>
        <p:cNvGrpSpPr/>
        <p:nvPr/>
      </p:nvGrpSpPr>
      <p:grpSpPr>
        <a:xfrm>
          <a:off x="0" y="0"/>
          <a:ext cx="0" cy="0"/>
          <a:chOff x="0" y="0"/>
          <a:chExt cx="0" cy="0"/>
        </a:xfrm>
      </p:grpSpPr>
      <p:sp>
        <p:nvSpPr>
          <p:cNvPr id="512" name="Shape 512"/>
          <p:cNvSpPr txBox="1">
            <a:spLocks noGrp="1"/>
          </p:cNvSpPr>
          <p:nvPr>
            <p:ph type="title" idx="4294967295"/>
          </p:nvPr>
        </p:nvSpPr>
        <p:spPr>
          <a:xfrm>
            <a:off x="84083" y="359825"/>
            <a:ext cx="9974317" cy="1787649"/>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dirty="0">
                <a:solidFill>
                  <a:srgbClr val="CCECFF"/>
                </a:solidFill>
                <a:latin typeface="Arial"/>
                <a:ea typeface="Arial"/>
                <a:cs typeface="Arial"/>
                <a:sym typeface="Arial"/>
              </a:rPr>
              <a:t>Transcription of Zimmerman Note</a:t>
            </a:r>
          </a:p>
        </p:txBody>
      </p:sp>
      <p:sp>
        <p:nvSpPr>
          <p:cNvPr id="513" name="Shape 513"/>
          <p:cNvSpPr txBox="1">
            <a:spLocks noGrp="1"/>
          </p:cNvSpPr>
          <p:nvPr>
            <p:ph type="body" idx="4294967295"/>
          </p:nvPr>
        </p:nvSpPr>
        <p:spPr>
          <a:xfrm>
            <a:off x="610300" y="1829150"/>
            <a:ext cx="9015574" cy="4420649"/>
          </a:xfrm>
          <a:prstGeom prst="rect">
            <a:avLst/>
          </a:prstGeom>
          <a:noFill/>
          <a:ln>
            <a:noFill/>
          </a:ln>
        </p:spPr>
        <p:txBody>
          <a:bodyPr lIns="38100" tIns="38100" rIns="38100" bIns="38100" anchor="t" anchorCtr="0">
            <a:noAutofit/>
          </a:bodyPr>
          <a:lstStyle/>
          <a:p>
            <a:pPr marL="381000" marR="0" lvl="0" indent="-163688" algn="l">
              <a:lnSpc>
                <a:spcPct val="100000"/>
              </a:lnSpc>
              <a:spcBef>
                <a:spcPts val="0"/>
              </a:spcBef>
              <a:spcAft>
                <a:spcPts val="0"/>
              </a:spcAft>
              <a:buClr>
                <a:srgbClr val="FFFFFF"/>
              </a:buClr>
              <a:buSzPct val="98765"/>
              <a:buFont typeface="Arial"/>
              <a:buChar char="●"/>
            </a:pPr>
            <a:r>
              <a:rPr lang="en-US" sz="1777" b="1">
                <a:solidFill>
                  <a:srgbClr val="FFFFFF"/>
                </a:solidFill>
                <a:latin typeface="Arial"/>
                <a:ea typeface="Arial"/>
                <a:cs typeface="Arial"/>
                <a:sym typeface="Arial"/>
              </a:rPr>
              <a:t>Transcript of Zimmermann Telegram (1917)</a:t>
            </a:r>
          </a:p>
          <a:p>
            <a:pPr marL="381000" marR="0" lvl="0" indent="-163688" algn="l">
              <a:lnSpc>
                <a:spcPct val="100000"/>
              </a:lnSpc>
              <a:spcBef>
                <a:spcPts val="323"/>
              </a:spcBef>
              <a:spcAft>
                <a:spcPts val="0"/>
              </a:spcAft>
              <a:buClr>
                <a:srgbClr val="FFFFFF"/>
              </a:buClr>
              <a:buSzPct val="98765"/>
              <a:buFont typeface="Arial"/>
              <a:buChar char="●"/>
            </a:pPr>
            <a:r>
              <a:rPr lang="en-US" sz="1777">
                <a:solidFill>
                  <a:srgbClr val="FFFFFF"/>
                </a:solidFill>
                <a:latin typeface="Arial"/>
                <a:ea typeface="Arial"/>
                <a:cs typeface="Arial"/>
                <a:sym typeface="Arial"/>
              </a:rPr>
              <a:t>(</a:t>
            </a:r>
            <a:r>
              <a:rPr lang="en-US" sz="1777" i="1">
                <a:solidFill>
                  <a:srgbClr val="FFFFFF"/>
                </a:solidFill>
                <a:latin typeface="Arial"/>
                <a:ea typeface="Arial"/>
                <a:cs typeface="Arial"/>
                <a:sym typeface="Arial"/>
              </a:rPr>
              <a:t>Decoded message text of the Zimmermann Telegram</a:t>
            </a:r>
            <a:r>
              <a:rPr lang="en-US" sz="1777">
                <a:solidFill>
                  <a:srgbClr val="FFFFFF"/>
                </a:solidFill>
                <a:latin typeface="Arial"/>
                <a:ea typeface="Arial"/>
                <a:cs typeface="Arial"/>
                <a:sym typeface="Arial"/>
              </a:rPr>
              <a:t>) </a:t>
            </a:r>
          </a:p>
          <a:p>
            <a:pPr marL="381000" marR="0" lvl="0" indent="-163688" algn="l">
              <a:lnSpc>
                <a:spcPct val="100000"/>
              </a:lnSpc>
              <a:spcBef>
                <a:spcPts val="323"/>
              </a:spcBef>
              <a:spcAft>
                <a:spcPts val="0"/>
              </a:spcAft>
              <a:buClr>
                <a:srgbClr val="FFFFFF"/>
              </a:buClr>
              <a:buSzPct val="98765"/>
              <a:buFont typeface="Arial"/>
              <a:buChar char="●"/>
            </a:pPr>
            <a:r>
              <a:rPr lang="en-US" sz="1777">
                <a:solidFill>
                  <a:srgbClr val="FFFFFF"/>
                </a:solidFill>
                <a:latin typeface="Arial"/>
                <a:ea typeface="Arial"/>
                <a:cs typeface="Arial"/>
                <a:sym typeface="Arial"/>
              </a:rPr>
              <a:t>FROM 2nd from London # 5747.</a:t>
            </a:r>
          </a:p>
          <a:p>
            <a:pPr marL="381000" marR="0" lvl="0" indent="-163688" algn="l">
              <a:lnSpc>
                <a:spcPct val="100000"/>
              </a:lnSpc>
              <a:spcBef>
                <a:spcPts val="323"/>
              </a:spcBef>
              <a:spcAft>
                <a:spcPts val="0"/>
              </a:spcAft>
              <a:buClr>
                <a:srgbClr val="FFFFFF"/>
              </a:buClr>
              <a:buSzPct val="98765"/>
              <a:buFont typeface="Arial"/>
              <a:buChar char="●"/>
            </a:pPr>
            <a:r>
              <a:rPr lang="en-US" sz="1777">
                <a:solidFill>
                  <a:srgbClr val="FFFFFF"/>
                </a:solidFill>
                <a:latin typeface="Arial"/>
                <a:ea typeface="Arial"/>
                <a:cs typeface="Arial"/>
                <a:sym typeface="Arial"/>
              </a:rPr>
              <a:t>"We intend to begin on the first of February unrestricted submarine warfare. We shall endeavor in spite of this to keep the United States of America neutral. In the event of this not succeeding, we make Mexico a proposal or alliance on the following basis: make war together, make peace together, generous financial support and an understanding on our part that Mexico is to reconquer the lost territory in Texas, New Mexico, and Arizona. The settlement in detail is left to you. You will inform the President of the above most secretly as soon as the outbreak of war with the United States of America is certain and add the suggestion that he should, on his own initiative, invite Japan to immediate adherence and at the same time mediate between Japan and ourselves. Please call the President's attention to the fact that the ruthless employment of our submarines now offers the prospect of compelling England in a few months to make peace." Signed, ZIMMERMANN</a:t>
            </a:r>
            <a:r>
              <a:rPr lang="en-US" sz="1333">
                <a:solidFill>
                  <a:srgbClr val="FFFFFF"/>
                </a:solidFill>
                <a:latin typeface="Arial"/>
                <a:ea typeface="Arial"/>
                <a:cs typeface="Arial"/>
                <a:sym typeface="Arial"/>
              </a:rPr>
              <a:t>. </a:t>
            </a:r>
          </a:p>
          <a:p>
            <a:pPr marL="0" marR="0" indent="0" algn="l">
              <a:lnSpc>
                <a:spcPct val="100000"/>
              </a:lnSpc>
              <a:spcBef>
                <a:spcPts val="240"/>
              </a:spcBef>
              <a:spcAft>
                <a:spcPts val="0"/>
              </a:spcAft>
              <a:buNone/>
            </a:pPr>
            <a:endParaRPr sz="1333">
              <a:solidFill>
                <a:srgbClr val="FFFFFF"/>
              </a:solidFill>
              <a:latin typeface="Arial"/>
              <a:ea typeface="Arial"/>
              <a:cs typeface="Arial"/>
              <a:sym typeface="Arial"/>
            </a:endParaRPr>
          </a:p>
        </p:txBody>
      </p:sp>
      <p:sp>
        <p:nvSpPr>
          <p:cNvPr id="514" name="Shape 514"/>
          <p:cNvSpPr txBox="1"/>
          <p:nvPr/>
        </p:nvSpPr>
        <p:spPr>
          <a:xfrm>
            <a:off x="560900" y="6540500"/>
            <a:ext cx="8244750"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What is the significance of this telegram to the US?</a:t>
            </a:r>
          </a:p>
        </p:txBody>
      </p:sp>
      <p:pic>
        <p:nvPicPr>
          <p:cNvPr id="515" name="Shape 515"/>
          <p:cNvPicPr preferRelativeResize="0"/>
          <p:nvPr/>
        </p:nvPicPr>
        <p:blipFill>
          <a:blip r:embed="rId4">
            <a:alphaModFix/>
          </a:blip>
          <a:stretch>
            <a:fillRect/>
          </a:stretch>
        </p:blipFill>
        <p:spPr>
          <a:xfrm>
            <a:off x="8995825" y="6879150"/>
            <a:ext cx="645575" cy="412724"/>
          </a:xfrm>
          <a:prstGeom prst="rect">
            <a:avLst/>
          </a:prstGeom>
          <a:noFill/>
          <a:ln>
            <a:noFill/>
          </a:ln>
        </p:spPr>
      </p:pic>
      <p:sp>
        <p:nvSpPr>
          <p:cNvPr id="516" name="Shape 516"/>
          <p:cNvSpPr txBox="1"/>
          <p:nvPr/>
        </p:nvSpPr>
        <p:spPr>
          <a:xfrm>
            <a:off x="9098125" y="6933825"/>
            <a:ext cx="511875" cy="381349"/>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FFFFFF"/>
                </a:solidFill>
                <a:latin typeface="Arial"/>
                <a:ea typeface="Arial"/>
                <a:cs typeface="Arial"/>
                <a:sym typeface="Arial"/>
              </a:rPr>
              <a:t>20b</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1815</Words>
  <Application>Microsoft Office PowerPoint</Application>
  <PresentationFormat>Custom</PresentationFormat>
  <Paragraphs>299</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Courier New</vt:lpstr>
      <vt:lpstr>Custom Theme</vt:lpstr>
      <vt:lpstr>World War I</vt:lpstr>
      <vt:lpstr>Causes of World War I</vt:lpstr>
      <vt:lpstr>Nationalism</vt:lpstr>
      <vt:lpstr>Militarism</vt:lpstr>
      <vt:lpstr>Alliance System</vt:lpstr>
      <vt:lpstr>PowerPoint Presentation</vt:lpstr>
      <vt:lpstr>The Spark</vt:lpstr>
      <vt:lpstr>PowerPoint Presentation</vt:lpstr>
      <vt:lpstr>Transcription of Zimmerman Note</vt:lpstr>
      <vt:lpstr>PowerPoint Presentation</vt:lpstr>
      <vt:lpstr>Key Battles Western Front</vt:lpstr>
      <vt:lpstr>Key Battles Western Front</vt:lpstr>
      <vt:lpstr>Key Battles Western Front</vt:lpstr>
      <vt:lpstr>PowerPoint Presentation</vt:lpstr>
      <vt:lpstr>Key Battles Eastern Front</vt:lpstr>
      <vt:lpstr>Key Battles Eastern Front</vt:lpstr>
      <vt:lpstr>New Technologies of War</vt:lpstr>
      <vt:lpstr>Trench Warfare</vt:lpstr>
      <vt:lpstr>US War Effort</vt:lpstr>
      <vt:lpstr>US War Effort</vt:lpstr>
      <vt:lpstr>Government Wartime Structure</vt:lpstr>
      <vt:lpstr>Government Actions</vt:lpstr>
      <vt:lpstr>Government Actions</vt:lpstr>
      <vt:lpstr>Volunteerism?</vt:lpstr>
      <vt:lpstr>PowerPoint Presentation</vt:lpstr>
      <vt:lpstr>PowerPoint Presentation</vt:lpstr>
      <vt:lpstr>PowerPoint Presentation</vt:lpstr>
      <vt:lpstr>African Americans and the War</vt:lpstr>
      <vt:lpstr>African Americans in War</vt:lpstr>
      <vt:lpstr>Women and the War</vt:lpstr>
      <vt:lpstr>Women Volunteer</vt:lpstr>
      <vt:lpstr>The Flu Epidemic</vt:lpstr>
      <vt:lpstr>PowerPoint Presentation</vt:lpstr>
      <vt:lpstr>Red Scare</vt:lpstr>
      <vt:lpstr>WWI IS OVER!!!!</vt:lpstr>
      <vt:lpstr>Wilson’s Fourteen Points</vt:lpstr>
      <vt:lpstr>Fourteen Points Cont’d</vt:lpstr>
      <vt:lpstr>Treaty of Versailles</vt:lpstr>
      <vt:lpstr>Treaty of Versailles Cont’d</vt:lpstr>
      <vt:lpstr>Pre-WWI</vt:lpstr>
      <vt:lpstr>Post WWI</vt:lpstr>
      <vt:lpstr>Good Treaty?</vt:lpstr>
      <vt:lpstr>US Reaction to Treaty</vt:lpstr>
      <vt:lpstr>Wilson Fights for Treaty</vt:lpstr>
      <vt:lpstr>PowerPoint Presentation</vt:lpstr>
      <vt:lpstr>Isolationism</vt:lpstr>
      <vt:lpstr>Legacies of WWI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Shannon Herndon</dc:creator>
  <cp:lastModifiedBy>Shannon Herndon</cp:lastModifiedBy>
  <cp:revision>4</cp:revision>
  <dcterms:modified xsi:type="dcterms:W3CDTF">2016-04-26T19:43:06Z</dcterms:modified>
</cp:coreProperties>
</file>