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4" r:id="rId4"/>
    <p:sldId id="265" r:id="rId5"/>
    <p:sldId id="261" r:id="rId6"/>
    <p:sldId id="267" r:id="rId7"/>
    <p:sldId id="258" r:id="rId8"/>
    <p:sldId id="263" r:id="rId9"/>
    <p:sldId id="268" r:id="rId10"/>
    <p:sldId id="259" r:id="rId11"/>
    <p:sldId id="266" r:id="rId12"/>
    <p:sldId id="260" r:id="rId13"/>
    <p:sldId id="270" r:id="rId14"/>
    <p:sldId id="271"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1" d="100"/>
          <a:sy n="91" d="100"/>
        </p:scale>
        <p:origin x="12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08F09B-D6D8-4A08-B6B1-57B3D0BA631F}"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2770263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8F09B-D6D8-4A08-B6B1-57B3D0BA631F}"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61501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8F09B-D6D8-4A08-B6B1-57B3D0BA631F}"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356324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08F09B-D6D8-4A08-B6B1-57B3D0BA631F}"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771162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508F09B-D6D8-4A08-B6B1-57B3D0BA631F}" type="datetimeFigureOut">
              <a:rPr lang="en-US" smtClean="0"/>
              <a:t>10/17/2018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619100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08F09B-D6D8-4A08-B6B1-57B3D0BA631F}"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1196603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08F09B-D6D8-4A08-B6B1-57B3D0BA631F}" type="datetimeFigureOut">
              <a:rPr lang="en-US" smtClean="0"/>
              <a:t>10/17/2018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34310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08F09B-D6D8-4A08-B6B1-57B3D0BA631F}" type="datetimeFigureOut">
              <a:rPr lang="en-US" smtClean="0"/>
              <a:t>10/17/2018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221309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8F09B-D6D8-4A08-B6B1-57B3D0BA631F}" type="datetimeFigureOut">
              <a:rPr lang="en-US" smtClean="0"/>
              <a:t>10/17/2018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305581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08F09B-D6D8-4A08-B6B1-57B3D0BA631F}"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3106378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508F09B-D6D8-4A08-B6B1-57B3D0BA631F}" type="datetimeFigureOut">
              <a:rPr lang="en-US" smtClean="0"/>
              <a:t>10/17/2018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FB3C6C-B245-4B30-A322-C87BC51E4C6B}" type="slidenum">
              <a:rPr lang="en-US" smtClean="0"/>
              <a:t>‹#›</a:t>
            </a:fld>
            <a:endParaRPr lang="en-US"/>
          </a:p>
        </p:txBody>
      </p:sp>
    </p:spTree>
    <p:extLst>
      <p:ext uri="{BB962C8B-B14F-4D97-AF65-F5344CB8AC3E}">
        <p14:creationId xmlns:p14="http://schemas.microsoft.com/office/powerpoint/2010/main" val="256516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8F09B-D6D8-4A08-B6B1-57B3D0BA631F}" type="datetimeFigureOut">
              <a:rPr lang="en-US" smtClean="0"/>
              <a:t>10/17/2018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FB3C6C-B245-4B30-A322-C87BC51E4C6B}" type="slidenum">
              <a:rPr lang="en-US" smtClean="0"/>
              <a:t>‹#›</a:t>
            </a:fld>
            <a:endParaRPr lang="en-US"/>
          </a:p>
        </p:txBody>
      </p:sp>
    </p:spTree>
    <p:extLst>
      <p:ext uri="{BB962C8B-B14F-4D97-AF65-F5344CB8AC3E}">
        <p14:creationId xmlns:p14="http://schemas.microsoft.com/office/powerpoint/2010/main" val="556764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en.wikipedia.org/wiki/Qur'an"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www.khanacademy.org/humanities/ap-art-history/west-and-central-asia/a/the-kaaba"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76960" y="5839229"/>
            <a:ext cx="9144000" cy="942254"/>
          </a:xfrm>
        </p:spPr>
        <p:txBody>
          <a:bodyPr>
            <a:normAutofit/>
          </a:bodyPr>
          <a:lstStyle/>
          <a:p>
            <a:r>
              <a:rPr lang="en-US" dirty="0" smtClean="0"/>
              <a:t>Islamic Art </a:t>
            </a:r>
            <a:r>
              <a:rPr lang="en-US" dirty="0"/>
              <a:t> </a:t>
            </a:r>
            <a:r>
              <a:rPr lang="en-US" dirty="0" smtClean="0"/>
              <a:t>  Period 3A</a:t>
            </a:r>
            <a:endParaRPr lang="en-US" dirty="0"/>
          </a:p>
        </p:txBody>
      </p:sp>
    </p:spTree>
    <p:extLst>
      <p:ext uri="{BB962C8B-B14F-4D97-AF65-F5344CB8AC3E}">
        <p14:creationId xmlns:p14="http://schemas.microsoft.com/office/powerpoint/2010/main" val="115252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t>Great Mosque. </a:t>
            </a:r>
            <a:r>
              <a:rPr lang="en-US" sz="3600" b="1" dirty="0" err="1" smtClean="0"/>
              <a:t>Córdoba</a:t>
            </a:r>
            <a:r>
              <a:rPr lang="en-US" sz="3600" b="1" dirty="0" smtClean="0"/>
              <a:t>, Spain. Umayyad. Begun c. 785–786 C.E. Stone masonry. </a:t>
            </a:r>
            <a:endParaRPr lang="en-US" sz="3600" b="1" dirty="0"/>
          </a:p>
        </p:txBody>
      </p:sp>
      <p:pic>
        <p:nvPicPr>
          <p:cNvPr id="8" name="Content Placeholder 7"/>
          <p:cNvPicPr>
            <a:picLocks noGrp="1" noChangeAspect="1"/>
          </p:cNvPicPr>
          <p:nvPr>
            <p:ph idx="1"/>
          </p:nvPr>
        </p:nvPicPr>
        <p:blipFill>
          <a:blip r:embed="rId2"/>
          <a:stretch>
            <a:fillRect/>
          </a:stretch>
        </p:blipFill>
        <p:spPr>
          <a:xfrm>
            <a:off x="6416623" y="3758713"/>
            <a:ext cx="5553075" cy="2943225"/>
          </a:xfrm>
          <a:prstGeom prst="rect">
            <a:avLst/>
          </a:prstGeom>
        </p:spPr>
      </p:pic>
      <p:pic>
        <p:nvPicPr>
          <p:cNvPr id="7" name="Picture 6"/>
          <p:cNvPicPr>
            <a:picLocks noChangeAspect="1"/>
          </p:cNvPicPr>
          <p:nvPr/>
        </p:nvPicPr>
        <p:blipFill>
          <a:blip r:embed="rId3"/>
          <a:stretch>
            <a:fillRect/>
          </a:stretch>
        </p:blipFill>
        <p:spPr>
          <a:xfrm>
            <a:off x="683803" y="1912988"/>
            <a:ext cx="5749748" cy="2423037"/>
          </a:xfrm>
          <a:prstGeom prst="rect">
            <a:avLst/>
          </a:prstGeom>
        </p:spPr>
      </p:pic>
      <p:sp>
        <p:nvSpPr>
          <p:cNvPr id="5" name="TextBox 4"/>
          <p:cNvSpPr txBox="1"/>
          <p:nvPr/>
        </p:nvSpPr>
        <p:spPr>
          <a:xfrm>
            <a:off x="579241" y="4839854"/>
            <a:ext cx="5837382" cy="923330"/>
          </a:xfrm>
          <a:prstGeom prst="rect">
            <a:avLst/>
          </a:prstGeom>
          <a:noFill/>
        </p:spPr>
        <p:txBody>
          <a:bodyPr wrap="square" rtlCol="0">
            <a:spAutoFit/>
          </a:bodyPr>
          <a:lstStyle/>
          <a:p>
            <a:r>
              <a:rPr lang="en-US" dirty="0"/>
              <a:t>https://www.khanacademy.org/humanities/ap-art-history/early-europe-and-colonial-americas/ap-art-islamic-world-medieval/a/the-great-mosque-of-cordoba</a:t>
            </a:r>
          </a:p>
        </p:txBody>
      </p:sp>
      <p:sp>
        <p:nvSpPr>
          <p:cNvPr id="3" name="Rectangle 2"/>
          <p:cNvSpPr/>
          <p:nvPr/>
        </p:nvSpPr>
        <p:spPr>
          <a:xfrm>
            <a:off x="6622472" y="1404390"/>
            <a:ext cx="5477164" cy="1938992"/>
          </a:xfrm>
          <a:prstGeom prst="rect">
            <a:avLst/>
          </a:prstGeom>
        </p:spPr>
        <p:txBody>
          <a:bodyPr wrap="square">
            <a:spAutoFit/>
          </a:bodyPr>
          <a:lstStyle/>
          <a:p>
            <a:r>
              <a:rPr lang="en-US" dirty="0">
                <a:solidFill>
                  <a:srgbClr val="21242C"/>
                </a:solidFill>
                <a:latin typeface="Lato"/>
              </a:rPr>
              <a:t>C</a:t>
            </a:r>
            <a:r>
              <a:rPr lang="en-US" sz="2000" dirty="0" smtClean="0">
                <a:solidFill>
                  <a:srgbClr val="21242C"/>
                </a:solidFill>
                <a:latin typeface="Lato"/>
              </a:rPr>
              <a:t>omprised </a:t>
            </a:r>
            <a:r>
              <a:rPr lang="en-US" sz="2000" dirty="0">
                <a:solidFill>
                  <a:srgbClr val="21242C"/>
                </a:solidFill>
                <a:latin typeface="Lato"/>
              </a:rPr>
              <a:t>of a large </a:t>
            </a:r>
            <a:r>
              <a:rPr lang="en-US" sz="2000" b="1" dirty="0">
                <a:solidFill>
                  <a:srgbClr val="21242C"/>
                </a:solidFill>
                <a:latin typeface="Lato"/>
              </a:rPr>
              <a:t>hypostyle</a:t>
            </a:r>
            <a:r>
              <a:rPr lang="en-US" sz="2000" dirty="0">
                <a:solidFill>
                  <a:srgbClr val="21242C"/>
                </a:solidFill>
                <a:latin typeface="Lato"/>
              </a:rPr>
              <a:t> prayer hall (hypostyle means, filled with columns), a courtyard with a fountain in the middle, an orange grove, a covered walkway circling the courtyard, and a </a:t>
            </a:r>
            <a:r>
              <a:rPr lang="en-US" sz="2000" b="1" dirty="0" smtClean="0">
                <a:solidFill>
                  <a:srgbClr val="21242C"/>
                </a:solidFill>
                <a:latin typeface="Lato"/>
              </a:rPr>
              <a:t>minaret</a:t>
            </a:r>
            <a:r>
              <a:rPr lang="en-US" sz="2000" dirty="0" smtClean="0">
                <a:solidFill>
                  <a:srgbClr val="21242C"/>
                </a:solidFill>
                <a:latin typeface="Lato"/>
              </a:rPr>
              <a:t> (a tower to call the faithful to prayer).</a:t>
            </a:r>
            <a:endParaRPr lang="en-US" sz="2000" dirty="0"/>
          </a:p>
        </p:txBody>
      </p:sp>
    </p:spTree>
    <p:extLst>
      <p:ext uri="{BB962C8B-B14F-4D97-AF65-F5344CB8AC3E}">
        <p14:creationId xmlns:p14="http://schemas.microsoft.com/office/powerpoint/2010/main" val="4671906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48673" y="4149509"/>
            <a:ext cx="11667836" cy="2565327"/>
          </a:xfrm>
        </p:spPr>
        <p:txBody>
          <a:bodyPr>
            <a:normAutofit/>
          </a:bodyPr>
          <a:lstStyle/>
          <a:p>
            <a:r>
              <a:rPr lang="en-US" sz="2400" dirty="0"/>
              <a:t>Historians believe that there had first been a temple to the Roman god, Janus, on this site. </a:t>
            </a:r>
            <a:r>
              <a:rPr lang="en-US" sz="2400" dirty="0" smtClean="0"/>
              <a:t>Columns and arches are reminiscent of Roman architecture.</a:t>
            </a:r>
          </a:p>
          <a:p>
            <a:r>
              <a:rPr lang="en-US" sz="2400" dirty="0" smtClean="0"/>
              <a:t>The </a:t>
            </a:r>
            <a:r>
              <a:rPr lang="en-US" sz="2400" dirty="0"/>
              <a:t>temple was converted into a church by invading Visigoths who seized Cordoba in 572. </a:t>
            </a:r>
            <a:endParaRPr lang="en-US" sz="2400" dirty="0" smtClean="0"/>
          </a:p>
          <a:p>
            <a:r>
              <a:rPr lang="en-US" sz="2400" dirty="0" smtClean="0"/>
              <a:t>Next</a:t>
            </a:r>
            <a:r>
              <a:rPr lang="en-US" sz="2400" dirty="0"/>
              <a:t>, the church was converted into a mosque and then completely rebuilt by the descendants of the exiled </a:t>
            </a:r>
            <a:r>
              <a:rPr lang="en-US" sz="2400" dirty="0" err="1" smtClean="0"/>
              <a:t>Umayyads</a:t>
            </a:r>
            <a:r>
              <a:rPr lang="en-US" sz="2400" dirty="0" smtClean="0"/>
              <a:t>.</a:t>
            </a:r>
          </a:p>
          <a:p>
            <a:r>
              <a:rPr lang="en-US" sz="2400" dirty="0" smtClean="0"/>
              <a:t>Currently, it is a cathedral.</a:t>
            </a:r>
            <a:endParaRPr lang="en-US" sz="2400" dirty="0"/>
          </a:p>
        </p:txBody>
      </p:sp>
      <p:pic>
        <p:nvPicPr>
          <p:cNvPr id="4099" name="Picture 3" descr="https://ka-perseus-images.s3.amazonaws.com/510e05f1f3a865b5cd5baad7dba34236cabd74c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5319" y="192954"/>
            <a:ext cx="5934833" cy="3956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9467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smtClean="0"/>
              <a:t>Alhambra. </a:t>
            </a:r>
            <a:r>
              <a:rPr lang="en-US" sz="3600" b="1" dirty="0" smtClean="0"/>
              <a:t>Granada, Spain. </a:t>
            </a:r>
            <a:r>
              <a:rPr lang="en-US" sz="3600" b="1" dirty="0" err="1" smtClean="0"/>
              <a:t>Nasrid</a:t>
            </a:r>
            <a:r>
              <a:rPr lang="en-US" sz="3600" b="1" dirty="0" smtClean="0"/>
              <a:t> Dynasty. 1354–1391 C.E. Whitewashed adobe stucco, wood, tile, paint, and gilding.</a:t>
            </a:r>
            <a:endParaRPr lang="en-US" sz="3600" b="1" dirty="0"/>
          </a:p>
        </p:txBody>
      </p:sp>
      <p:pic>
        <p:nvPicPr>
          <p:cNvPr id="6" name="Picture 5"/>
          <p:cNvPicPr>
            <a:picLocks noChangeAspect="1"/>
          </p:cNvPicPr>
          <p:nvPr/>
        </p:nvPicPr>
        <p:blipFill>
          <a:blip r:embed="rId2"/>
          <a:stretch>
            <a:fillRect/>
          </a:stretch>
        </p:blipFill>
        <p:spPr>
          <a:xfrm>
            <a:off x="838200" y="1939637"/>
            <a:ext cx="3067972" cy="4632036"/>
          </a:xfrm>
          <a:prstGeom prst="rect">
            <a:avLst/>
          </a:prstGeom>
        </p:spPr>
      </p:pic>
      <p:pic>
        <p:nvPicPr>
          <p:cNvPr id="8" name="Content Placeholder 7"/>
          <p:cNvPicPr>
            <a:picLocks noGrp="1" noChangeAspect="1"/>
          </p:cNvPicPr>
          <p:nvPr>
            <p:ph idx="1"/>
          </p:nvPr>
        </p:nvPicPr>
        <p:blipFill>
          <a:blip r:embed="rId3"/>
          <a:stretch>
            <a:fillRect/>
          </a:stretch>
        </p:blipFill>
        <p:spPr>
          <a:xfrm>
            <a:off x="3906172" y="1939637"/>
            <a:ext cx="7117237" cy="4351338"/>
          </a:xfrm>
          <a:prstGeom prst="rect">
            <a:avLst/>
          </a:prstGeom>
        </p:spPr>
      </p:pic>
      <p:sp>
        <p:nvSpPr>
          <p:cNvPr id="3" name="TextBox 2"/>
          <p:cNvSpPr txBox="1"/>
          <p:nvPr/>
        </p:nvSpPr>
        <p:spPr>
          <a:xfrm>
            <a:off x="3906172" y="5090646"/>
            <a:ext cx="3860800" cy="1200329"/>
          </a:xfrm>
          <a:prstGeom prst="rect">
            <a:avLst/>
          </a:prstGeom>
          <a:noFill/>
        </p:spPr>
        <p:txBody>
          <a:bodyPr wrap="square" rtlCol="0">
            <a:spAutoFit/>
          </a:bodyPr>
          <a:lstStyle/>
          <a:p>
            <a:r>
              <a:rPr lang="en-US" dirty="0"/>
              <a:t>https://www.khanacademy.org/humanities/ap-art-history/early-europe-and-colonial-americas/ap-art-islamic-world-medieval/a/the-alhambra</a:t>
            </a:r>
          </a:p>
        </p:txBody>
      </p:sp>
    </p:spTree>
    <p:extLst>
      <p:ext uri="{BB962C8B-B14F-4D97-AF65-F5344CB8AC3E}">
        <p14:creationId xmlns:p14="http://schemas.microsoft.com/office/powerpoint/2010/main" val="20407308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145" y="365125"/>
            <a:ext cx="6937545" cy="4351338"/>
          </a:xfrm>
        </p:spPr>
        <p:txBody>
          <a:bodyPr>
            <a:noAutofit/>
          </a:bodyPr>
          <a:lstStyle/>
          <a:p>
            <a:r>
              <a:rPr lang="en-US" sz="2400" dirty="0"/>
              <a:t>The Alhambra gets its name from its reddish walls (in Arabic, it means Red Castle). </a:t>
            </a:r>
            <a:r>
              <a:rPr lang="en-US" sz="2400" dirty="0" smtClean="0"/>
              <a:t>Created </a:t>
            </a:r>
            <a:r>
              <a:rPr lang="en-US" sz="2400" dirty="0"/>
              <a:t>originally for military purposes, the Alhambra was an fortress, a place, and a small "medina" (city), all in one. </a:t>
            </a:r>
            <a:endParaRPr lang="en-US" sz="2400" dirty="0" smtClean="0"/>
          </a:p>
          <a:p>
            <a:r>
              <a:rPr lang="en-US" sz="2400" dirty="0" smtClean="0"/>
              <a:t>A </a:t>
            </a:r>
            <a:r>
              <a:rPr lang="en-US" sz="2400" dirty="0"/>
              <a:t>pavilion has </a:t>
            </a:r>
            <a:r>
              <a:rPr lang="en-US" sz="2400" b="1" dirty="0"/>
              <a:t>filigree</a:t>
            </a:r>
            <a:r>
              <a:rPr lang="en-US" sz="2400" dirty="0"/>
              <a:t> </a:t>
            </a:r>
            <a:r>
              <a:rPr lang="en-US" sz="2000" dirty="0" smtClean="0"/>
              <a:t>(</a:t>
            </a:r>
            <a:r>
              <a:rPr lang="en-US" sz="2000" dirty="0" smtClean="0"/>
              <a:t>ornamental </a:t>
            </a:r>
            <a:r>
              <a:rPr lang="en-US" sz="2000" dirty="0"/>
              <a:t>work of fine </a:t>
            </a:r>
            <a:r>
              <a:rPr lang="en-US" sz="2000" dirty="0" smtClean="0"/>
              <a:t>typically </a:t>
            </a:r>
            <a:r>
              <a:rPr lang="en-US" sz="2000" dirty="0"/>
              <a:t>gold or </a:t>
            </a:r>
            <a:r>
              <a:rPr lang="en-US" sz="2000" dirty="0" smtClean="0"/>
              <a:t>silver wire </a:t>
            </a:r>
            <a:r>
              <a:rPr lang="en-US" sz="2000" dirty="0"/>
              <a:t>formed into delicate </a:t>
            </a:r>
            <a:r>
              <a:rPr lang="en-US" sz="2000" dirty="0" smtClean="0"/>
              <a:t>tracery) </a:t>
            </a:r>
            <a:r>
              <a:rPr lang="en-US" sz="2400" dirty="0" smtClean="0"/>
              <a:t>walls </a:t>
            </a:r>
            <a:r>
              <a:rPr lang="en-US" sz="2400" dirty="0"/>
              <a:t>and light domed roof, elaborately ornamented. The square is paved with colored tiles, and the colonnade with white marble; while the walls are covered 1.5 m up from the ground with blue and yellow tiles, with a border above and below enameled blue and gold. </a:t>
            </a:r>
          </a:p>
          <a:p>
            <a:r>
              <a:rPr lang="en-US" sz="2400" dirty="0"/>
              <a:t>The arches and pillars are adorned by varieties of foliage.</a:t>
            </a:r>
          </a:p>
          <a:p>
            <a:r>
              <a:rPr lang="en-US" sz="2400" dirty="0"/>
              <a:t>Above each arch there is a large square of </a:t>
            </a:r>
            <a:r>
              <a:rPr lang="en-US" sz="2400" b="1" dirty="0" smtClean="0"/>
              <a:t>arabesques</a:t>
            </a:r>
            <a:r>
              <a:rPr lang="en-US" sz="2400" dirty="0" smtClean="0"/>
              <a:t> </a:t>
            </a:r>
            <a:r>
              <a:rPr lang="en-US" sz="2000" dirty="0" smtClean="0"/>
              <a:t>(</a:t>
            </a:r>
            <a:r>
              <a:rPr lang="en-US" sz="2000" dirty="0"/>
              <a:t>rhythmic linear patterns of scrolling and interlacing foliage, </a:t>
            </a:r>
            <a:r>
              <a:rPr lang="en-US" sz="2000" dirty="0" smtClean="0"/>
              <a:t>tendrils</a:t>
            </a:r>
            <a:r>
              <a:rPr lang="en-US" sz="2000" dirty="0"/>
              <a:t>)</a:t>
            </a:r>
            <a:r>
              <a:rPr lang="en-US" sz="2000" dirty="0" smtClean="0"/>
              <a:t> </a:t>
            </a:r>
            <a:r>
              <a:rPr lang="en-US" sz="2400" dirty="0"/>
              <a:t>and over the pillars is another square of filigree work</a:t>
            </a:r>
            <a:r>
              <a:rPr lang="en-US" sz="2400" dirty="0" smtClean="0"/>
              <a:t>.</a:t>
            </a:r>
            <a:endParaRPr lang="en-US" sz="2400" dirty="0"/>
          </a:p>
        </p:txBody>
      </p:sp>
      <p:pic>
        <p:nvPicPr>
          <p:cNvPr id="7170"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9091" y="365125"/>
            <a:ext cx="4317392" cy="629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56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alhambra court of lions"/>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6309" y="891141"/>
            <a:ext cx="7461201" cy="513686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823200" y="489528"/>
            <a:ext cx="3934691" cy="6247864"/>
          </a:xfrm>
          <a:prstGeom prst="rect">
            <a:avLst/>
          </a:prstGeom>
        </p:spPr>
        <p:txBody>
          <a:bodyPr wrap="square">
            <a:spAutoFit/>
          </a:bodyPr>
          <a:lstStyle/>
          <a:p>
            <a:r>
              <a:rPr lang="en-US" sz="2000" dirty="0"/>
              <a:t>The Courtyard of the Lions is an oblong courtyard, 35 m in length by 20 m in width, surrounded by a low gallery supported on 124 white marble  columns.</a:t>
            </a:r>
          </a:p>
          <a:p>
            <a:endParaRPr lang="en-US" sz="2000" dirty="0" smtClean="0"/>
          </a:p>
          <a:p>
            <a:r>
              <a:rPr lang="en-US" sz="2000" dirty="0" smtClean="0"/>
              <a:t>The </a:t>
            </a:r>
            <a:r>
              <a:rPr lang="en-US" sz="2000" dirty="0"/>
              <a:t>courtyard layout uses the proportions of the </a:t>
            </a:r>
            <a:r>
              <a:rPr lang="en-US" sz="2000" b="1" dirty="0"/>
              <a:t>golden ratio</a:t>
            </a:r>
            <a:r>
              <a:rPr lang="en-US" sz="2000" dirty="0" smtClean="0"/>
              <a:t>.  (See next slide.)</a:t>
            </a:r>
            <a:endParaRPr lang="en-US" sz="2000" dirty="0"/>
          </a:p>
          <a:p>
            <a:endParaRPr lang="en-US" sz="2000" dirty="0" smtClean="0"/>
          </a:p>
          <a:p>
            <a:r>
              <a:rPr lang="en-US" sz="2000" dirty="0" smtClean="0"/>
              <a:t>The </a:t>
            </a:r>
            <a:r>
              <a:rPr lang="en-US" sz="2000" dirty="0"/>
              <a:t>courtyard demonstrates the complexity of Islamic geometric design – the varied columns are placed so they are symmetrical on numerous axes. </a:t>
            </a:r>
          </a:p>
          <a:p>
            <a:endParaRPr lang="en-US" sz="2000" dirty="0" smtClean="0"/>
          </a:p>
          <a:p>
            <a:r>
              <a:rPr lang="en-US" sz="2000" dirty="0" smtClean="0"/>
              <a:t>The </a:t>
            </a:r>
            <a:r>
              <a:rPr lang="en-US" sz="2000" dirty="0"/>
              <a:t>stuccowork has a lacelike detail.</a:t>
            </a:r>
          </a:p>
          <a:p>
            <a:endParaRPr lang="en-US" sz="2000" dirty="0" smtClean="0"/>
          </a:p>
          <a:p>
            <a:r>
              <a:rPr lang="en-US" sz="2000" dirty="0" smtClean="0"/>
              <a:t>A </a:t>
            </a:r>
            <a:r>
              <a:rPr lang="en-US" sz="2000" dirty="0"/>
              <a:t>fountain channels water through the mouths of 12 marble lions.</a:t>
            </a:r>
          </a:p>
        </p:txBody>
      </p:sp>
    </p:spTree>
    <p:extLst>
      <p:ext uri="{BB962C8B-B14F-4D97-AF65-F5344CB8AC3E}">
        <p14:creationId xmlns:p14="http://schemas.microsoft.com/office/powerpoint/2010/main" val="3682510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6076"/>
            <a:ext cx="10515600" cy="1325563"/>
          </a:xfrm>
        </p:spPr>
        <p:txBody>
          <a:bodyPr/>
          <a:lstStyle/>
          <a:p>
            <a:r>
              <a:rPr lang="en-US" dirty="0" smtClean="0"/>
              <a:t>Golden Ratio</a:t>
            </a:r>
            <a:endParaRPr lang="en-US" dirty="0"/>
          </a:p>
        </p:txBody>
      </p:sp>
      <p:sp>
        <p:nvSpPr>
          <p:cNvPr id="3" name="Content Placeholder 2"/>
          <p:cNvSpPr>
            <a:spLocks noGrp="1"/>
          </p:cNvSpPr>
          <p:nvPr>
            <p:ph idx="1"/>
          </p:nvPr>
        </p:nvSpPr>
        <p:spPr>
          <a:xfrm>
            <a:off x="838199" y="1079391"/>
            <a:ext cx="10515600" cy="4351338"/>
          </a:xfrm>
        </p:spPr>
        <p:txBody>
          <a:bodyPr/>
          <a:lstStyle/>
          <a:p>
            <a:pPr fontAlgn="ctr"/>
            <a:r>
              <a:rPr lang="en-US" dirty="0"/>
              <a:t>The golden ratio </a:t>
            </a:r>
            <a:r>
              <a:rPr lang="en-US" i="1" dirty="0"/>
              <a:t>(symbol is the Greek letter "phi" shown at </a:t>
            </a:r>
            <a:r>
              <a:rPr lang="en-US" i="1" dirty="0" smtClean="0"/>
              <a:t>right)</a:t>
            </a:r>
            <a:r>
              <a:rPr lang="en-US" dirty="0"/>
              <a:t> </a:t>
            </a:r>
            <a:br>
              <a:rPr lang="en-US" dirty="0"/>
            </a:br>
            <a:r>
              <a:rPr lang="en-US" dirty="0"/>
              <a:t>is a special number approximately equal to 1.618</a:t>
            </a:r>
          </a:p>
          <a:p>
            <a:pPr fontAlgn="ctr"/>
            <a:r>
              <a:rPr lang="en-US" dirty="0"/>
              <a:t>It appears many times in geometry, art, architecture and other areas.</a:t>
            </a:r>
          </a:p>
          <a:p>
            <a:pPr marL="0" indent="0">
              <a:buNone/>
            </a:pPr>
            <a:endParaRPr lang="en-US" dirty="0"/>
          </a:p>
        </p:txBody>
      </p:sp>
      <p:pic>
        <p:nvPicPr>
          <p:cNvPr id="4" name="Picture 3"/>
          <p:cNvPicPr>
            <a:picLocks noChangeAspect="1"/>
          </p:cNvPicPr>
          <p:nvPr/>
        </p:nvPicPr>
        <p:blipFill>
          <a:blip r:embed="rId2"/>
          <a:stretch>
            <a:fillRect/>
          </a:stretch>
        </p:blipFill>
        <p:spPr>
          <a:xfrm>
            <a:off x="10703144" y="812526"/>
            <a:ext cx="923925" cy="1038225"/>
          </a:xfrm>
          <a:prstGeom prst="rect">
            <a:avLst/>
          </a:prstGeom>
        </p:spPr>
      </p:pic>
      <p:pic>
        <p:nvPicPr>
          <p:cNvPr id="5" name="Picture 4"/>
          <p:cNvPicPr>
            <a:picLocks noChangeAspect="1"/>
          </p:cNvPicPr>
          <p:nvPr/>
        </p:nvPicPr>
        <p:blipFill>
          <a:blip r:embed="rId3"/>
          <a:stretch>
            <a:fillRect/>
          </a:stretch>
        </p:blipFill>
        <p:spPr>
          <a:xfrm>
            <a:off x="3395662" y="2613298"/>
            <a:ext cx="5400675" cy="4095750"/>
          </a:xfrm>
          <a:prstGeom prst="rect">
            <a:avLst/>
          </a:prstGeom>
        </p:spPr>
      </p:pic>
    </p:spTree>
    <p:extLst>
      <p:ext uri="{BB962C8B-B14F-4D97-AF65-F5344CB8AC3E}">
        <p14:creationId xmlns:p14="http://schemas.microsoft.com/office/powerpoint/2010/main" val="1608904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cintosh HD:Users:teacher:Desktop:Module 13:Dome of the Rock.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654" y="1769197"/>
            <a:ext cx="6936509" cy="5088803"/>
          </a:xfrm>
          <a:prstGeom prst="rect">
            <a:avLst/>
          </a:prstGeom>
          <a:noFill/>
          <a:ln>
            <a:noFill/>
          </a:ln>
        </p:spPr>
      </p:pic>
      <p:sp>
        <p:nvSpPr>
          <p:cNvPr id="5" name="Rectangle 4"/>
          <p:cNvSpPr/>
          <p:nvPr/>
        </p:nvSpPr>
        <p:spPr>
          <a:xfrm>
            <a:off x="7813964" y="1769197"/>
            <a:ext cx="4257963" cy="4708981"/>
          </a:xfrm>
          <a:prstGeom prst="rect">
            <a:avLst/>
          </a:prstGeom>
        </p:spPr>
        <p:txBody>
          <a:bodyPr wrap="square">
            <a:spAutoFit/>
          </a:bodyPr>
          <a:lstStyle/>
          <a:p>
            <a:r>
              <a:rPr lang="en-US" sz="2000" dirty="0"/>
              <a:t>First great monument of Islamic art, the Dome of the Rock is where the Muslims believe Muhammad ascended to the presence of God on the Night Journey</a:t>
            </a:r>
            <a:r>
              <a:rPr lang="en-US" sz="2000" dirty="0" smtClean="0"/>
              <a:t>.</a:t>
            </a:r>
          </a:p>
          <a:p>
            <a:endParaRPr lang="en-US" sz="2000" dirty="0" smtClean="0"/>
          </a:p>
          <a:p>
            <a:r>
              <a:rPr lang="en-US" sz="2000" dirty="0" smtClean="0"/>
              <a:t>The </a:t>
            </a:r>
            <a:r>
              <a:rPr lang="en-US" sz="2000" dirty="0"/>
              <a:t>Dome of the Rock was conceived not as a place of worship, but rather as a sanctuary marking a particularly holy site. </a:t>
            </a:r>
            <a:endParaRPr lang="en-US" sz="2000" dirty="0" smtClean="0"/>
          </a:p>
          <a:p>
            <a:endParaRPr lang="en-US" sz="2000" dirty="0"/>
          </a:p>
          <a:p>
            <a:r>
              <a:rPr lang="en-US" sz="2000" dirty="0" smtClean="0"/>
              <a:t>The </a:t>
            </a:r>
            <a:r>
              <a:rPr lang="en-US" sz="2000" dirty="0"/>
              <a:t>very name of this building describes its function, covering the </a:t>
            </a:r>
            <a:r>
              <a:rPr lang="en-US" sz="2000" dirty="0" smtClean="0"/>
              <a:t>rock </a:t>
            </a:r>
            <a:r>
              <a:rPr lang="en-US" sz="2000" dirty="0"/>
              <a:t>from which Muhammad ascended into </a:t>
            </a:r>
            <a:r>
              <a:rPr lang="en-US" sz="2000" dirty="0" smtClean="0"/>
              <a:t>Heaven.</a:t>
            </a:r>
            <a:endParaRPr lang="en-US" sz="2000" dirty="0"/>
          </a:p>
        </p:txBody>
      </p:sp>
      <p:sp>
        <p:nvSpPr>
          <p:cNvPr id="7" name="Title 1"/>
          <p:cNvSpPr>
            <a:spLocks noGrp="1"/>
          </p:cNvSpPr>
          <p:nvPr>
            <p:ph type="title"/>
          </p:nvPr>
        </p:nvSpPr>
        <p:spPr>
          <a:xfrm>
            <a:off x="286327" y="365125"/>
            <a:ext cx="11573164" cy="1325563"/>
          </a:xfrm>
        </p:spPr>
        <p:txBody>
          <a:bodyPr>
            <a:noAutofit/>
          </a:bodyPr>
          <a:lstStyle/>
          <a:p>
            <a:r>
              <a:rPr lang="en-US" sz="3200" b="1" i="1" dirty="0"/>
              <a:t>Dome of the Rock. </a:t>
            </a:r>
            <a:r>
              <a:rPr lang="en-US" sz="3200" b="1" dirty="0"/>
              <a:t>Jerusalem. Islamic, Umayyad. 691–692 C.E., with multiple renovations. Stone masonry and wooden roof decorated with glazed ceramic tile, mosaics, and gilt aluminum and bronze dome</a:t>
            </a:r>
            <a:r>
              <a:rPr lang="en-US" sz="3200" b="1" dirty="0" smtClean="0"/>
              <a:t>.</a:t>
            </a:r>
            <a:endParaRPr lang="en-US" sz="3200" b="1" dirty="0"/>
          </a:p>
        </p:txBody>
      </p:sp>
    </p:spTree>
    <p:extLst>
      <p:ext uri="{BB962C8B-B14F-4D97-AF65-F5344CB8AC3E}">
        <p14:creationId xmlns:p14="http://schemas.microsoft.com/office/powerpoint/2010/main" val="2482882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dome of the r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968" y="1145310"/>
            <a:ext cx="8495625" cy="563800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1968" y="316499"/>
            <a:ext cx="11676687" cy="707886"/>
          </a:xfrm>
          <a:prstGeom prst="rect">
            <a:avLst/>
          </a:prstGeom>
        </p:spPr>
        <p:txBody>
          <a:bodyPr wrap="square">
            <a:spAutoFit/>
          </a:bodyPr>
          <a:lstStyle/>
          <a:p>
            <a:r>
              <a:rPr lang="en-US" sz="2000" dirty="0"/>
              <a:t>The structure is crowned by a golden dome, </a:t>
            </a:r>
            <a:r>
              <a:rPr lang="en-US" sz="2000" dirty="0" smtClean="0"/>
              <a:t>which serves as a cover for the holy </a:t>
            </a:r>
            <a:r>
              <a:rPr lang="en-US" sz="2000" dirty="0"/>
              <a:t>rock in </a:t>
            </a:r>
            <a:r>
              <a:rPr lang="en-US" sz="2000" dirty="0" smtClean="0"/>
              <a:t>the center.  </a:t>
            </a:r>
            <a:r>
              <a:rPr lang="en-US" sz="2000" dirty="0"/>
              <a:t>I</a:t>
            </a:r>
            <a:r>
              <a:rPr lang="en-US" sz="2000" dirty="0" smtClean="0"/>
              <a:t>nscriptions </a:t>
            </a:r>
            <a:r>
              <a:rPr lang="en-US" sz="2000" dirty="0"/>
              <a:t>from the Qur’an </a:t>
            </a:r>
            <a:r>
              <a:rPr lang="en-US" sz="2000" dirty="0" smtClean="0"/>
              <a:t>decorate in and around </a:t>
            </a:r>
            <a:r>
              <a:rPr lang="en-US" sz="2000" dirty="0"/>
              <a:t>the outer arcades.</a:t>
            </a:r>
          </a:p>
        </p:txBody>
      </p:sp>
      <p:sp>
        <p:nvSpPr>
          <p:cNvPr id="5" name="Rectangle 4"/>
          <p:cNvSpPr/>
          <p:nvPr/>
        </p:nvSpPr>
        <p:spPr>
          <a:xfrm>
            <a:off x="8672946" y="843228"/>
            <a:ext cx="3371272" cy="5940088"/>
          </a:xfrm>
          <a:prstGeom prst="rect">
            <a:avLst/>
          </a:prstGeom>
        </p:spPr>
        <p:txBody>
          <a:bodyPr wrap="square">
            <a:spAutoFit/>
          </a:bodyPr>
          <a:lstStyle/>
          <a:p>
            <a:r>
              <a:rPr lang="en-US" sz="2000" dirty="0"/>
              <a:t>The octagonal plan and the rotunda dome of wood are of Byzantine design. Suleiman I in 1561 added the Persian tiles on the exterior and the marble slabs that decorate the interior</a:t>
            </a:r>
            <a:r>
              <a:rPr lang="en-US" sz="2000" dirty="0" smtClean="0"/>
              <a:t>.</a:t>
            </a:r>
          </a:p>
          <a:p>
            <a:endParaRPr lang="en-US" sz="2000" dirty="0"/>
          </a:p>
          <a:p>
            <a:r>
              <a:rPr lang="en-US" sz="2000" dirty="0"/>
              <a:t>The 60-foot-diameter, timber-framed double </a:t>
            </a:r>
            <a:r>
              <a:rPr lang="en-US" sz="2000" dirty="0" smtClean="0"/>
              <a:t>dome rises </a:t>
            </a:r>
            <a:r>
              <a:rPr lang="en-US" sz="2000" dirty="0"/>
              <a:t>35 meters over the holy rock</a:t>
            </a:r>
            <a:r>
              <a:rPr lang="en-US" sz="2000" dirty="0" smtClean="0"/>
              <a:t>.</a:t>
            </a:r>
          </a:p>
          <a:p>
            <a:endParaRPr lang="en-US" sz="2000" dirty="0"/>
          </a:p>
          <a:p>
            <a:r>
              <a:rPr lang="en-US" sz="2000" dirty="0" smtClean="0"/>
              <a:t>The dome rests </a:t>
            </a:r>
            <a:r>
              <a:rPr lang="en-US" sz="2000" dirty="0"/>
              <a:t>on a circular arcade of 12 marble columns, set in threes between four large rectangular piers. At the top of the drum, 16 colored glass windows light the central space</a:t>
            </a:r>
            <a:r>
              <a:rPr lang="en-US" sz="2000" dirty="0" smtClean="0"/>
              <a:t>.</a:t>
            </a:r>
            <a:endParaRPr lang="en-US" sz="2000" dirty="0"/>
          </a:p>
        </p:txBody>
      </p:sp>
    </p:spTree>
    <p:extLst>
      <p:ext uri="{BB962C8B-B14F-4D97-AF65-F5344CB8AC3E}">
        <p14:creationId xmlns:p14="http://schemas.microsoft.com/office/powerpoint/2010/main" val="3676583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dome of the rock"/>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77578" y="206647"/>
            <a:ext cx="8123526" cy="541568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66255" y="283153"/>
            <a:ext cx="3711323" cy="6186309"/>
          </a:xfrm>
          <a:prstGeom prst="rect">
            <a:avLst/>
          </a:prstGeom>
        </p:spPr>
        <p:txBody>
          <a:bodyPr wrap="square">
            <a:spAutoFit/>
          </a:bodyPr>
          <a:lstStyle/>
          <a:p>
            <a:r>
              <a:rPr lang="en-US" dirty="0" smtClean="0">
                <a:solidFill>
                  <a:srgbClr val="000000"/>
                </a:solidFill>
                <a:latin typeface="Arial" panose="020B0604020202020204" pitchFamily="34" charset="0"/>
                <a:ea typeface="Times New Roman" panose="02020603050405020304" pitchFamily="18" charset="0"/>
              </a:rPr>
              <a:t>The rock outcropping</a:t>
            </a:r>
            <a:r>
              <a:rPr lang="en-US" dirty="0">
                <a:solidFill>
                  <a:srgbClr val="000000"/>
                </a:solidFill>
                <a:latin typeface="Arial" panose="020B0604020202020204" pitchFamily="34" charset="0"/>
                <a:ea typeface="Times New Roman" panose="02020603050405020304" pitchFamily="18" charset="0"/>
              </a:rPr>
              <a:t> </a:t>
            </a:r>
            <a:r>
              <a:rPr lang="en-US" dirty="0" smtClean="0">
                <a:solidFill>
                  <a:srgbClr val="000000"/>
                </a:solidFill>
                <a:latin typeface="Arial" panose="020B0604020202020204" pitchFamily="34" charset="0"/>
                <a:ea typeface="Times New Roman" panose="02020603050405020304" pitchFamily="18" charset="0"/>
              </a:rPr>
              <a:t>inside </a:t>
            </a:r>
            <a:r>
              <a:rPr lang="en-US" dirty="0">
                <a:solidFill>
                  <a:srgbClr val="000000"/>
                </a:solidFill>
                <a:latin typeface="Arial" panose="020B0604020202020204" pitchFamily="34" charset="0"/>
                <a:ea typeface="Times New Roman" panose="02020603050405020304" pitchFamily="18" charset="0"/>
              </a:rPr>
              <a:t>was</a:t>
            </a:r>
            <a:br>
              <a:rPr lang="en-US" dirty="0">
                <a:solidFill>
                  <a:srgbClr val="000000"/>
                </a:solidFill>
                <a:latin typeface="Arial" panose="020B0604020202020204" pitchFamily="34" charset="0"/>
                <a:ea typeface="Times New Roman" panose="02020603050405020304" pitchFamily="18" charset="0"/>
              </a:rPr>
            </a:br>
            <a:r>
              <a:rPr lang="en-US" dirty="0">
                <a:solidFill>
                  <a:srgbClr val="000000"/>
                </a:solidFill>
                <a:latin typeface="Arial" panose="020B0604020202020204" pitchFamily="34" charset="0"/>
                <a:ea typeface="Times New Roman" panose="02020603050405020304" pitchFamily="18" charset="0"/>
              </a:rPr>
              <a:t>sacred to Jews </a:t>
            </a:r>
            <a:r>
              <a:rPr lang="en-US" dirty="0" smtClean="0">
                <a:solidFill>
                  <a:srgbClr val="000000"/>
                </a:solidFill>
                <a:latin typeface="Arial" panose="020B0604020202020204" pitchFamily="34" charset="0"/>
                <a:ea typeface="Times New Roman" panose="02020603050405020304" pitchFamily="18" charset="0"/>
              </a:rPr>
              <a:t>who claimed </a:t>
            </a:r>
            <a:r>
              <a:rPr lang="en-US" dirty="0">
                <a:solidFill>
                  <a:srgbClr val="000000"/>
                </a:solidFill>
                <a:latin typeface="Arial" panose="020B0604020202020204" pitchFamily="34" charset="0"/>
                <a:ea typeface="Times New Roman" panose="02020603050405020304" pitchFamily="18" charset="0"/>
              </a:rPr>
              <a:t>it was the rock </a:t>
            </a:r>
            <a:r>
              <a:rPr lang="en-US" dirty="0" smtClean="0">
                <a:solidFill>
                  <a:srgbClr val="000000"/>
                </a:solidFill>
                <a:latin typeface="Arial" panose="020B0604020202020204" pitchFamily="34" charset="0"/>
                <a:ea typeface="Times New Roman" panose="02020603050405020304" pitchFamily="18" charset="0"/>
              </a:rPr>
              <a:t>where </a:t>
            </a:r>
            <a:r>
              <a:rPr lang="en-US" dirty="0">
                <a:solidFill>
                  <a:srgbClr val="000000"/>
                </a:solidFill>
                <a:latin typeface="Arial" panose="020B0604020202020204" pitchFamily="34" charset="0"/>
                <a:ea typeface="Times New Roman" panose="02020603050405020304" pitchFamily="18" charset="0"/>
              </a:rPr>
              <a:t>Abraham </a:t>
            </a:r>
            <a:r>
              <a:rPr lang="en-US" dirty="0" smtClean="0">
                <a:solidFill>
                  <a:srgbClr val="000000"/>
                </a:solidFill>
                <a:latin typeface="Arial" panose="020B0604020202020204" pitchFamily="34" charset="0"/>
                <a:ea typeface="Times New Roman" panose="02020603050405020304" pitchFamily="18" charset="0"/>
              </a:rPr>
              <a:t>prepared </a:t>
            </a:r>
            <a:r>
              <a:rPr lang="en-US" dirty="0">
                <a:solidFill>
                  <a:srgbClr val="000000"/>
                </a:solidFill>
                <a:latin typeface="Arial" panose="020B0604020202020204" pitchFamily="34" charset="0"/>
                <a:ea typeface="Times New Roman" panose="02020603050405020304" pitchFamily="18" charset="0"/>
              </a:rPr>
              <a:t>to sacrifice his son. </a:t>
            </a:r>
            <a:endParaRPr lang="en-US" dirty="0" smtClean="0">
              <a:solidFill>
                <a:srgbClr val="000000"/>
              </a:solidFill>
              <a:latin typeface="Arial" panose="020B0604020202020204" pitchFamily="34" charset="0"/>
              <a:ea typeface="Times New Roman" panose="02020603050405020304" pitchFamily="18" charset="0"/>
            </a:endParaRPr>
          </a:p>
          <a:p>
            <a:endParaRPr lang="en-US" dirty="0">
              <a:solidFill>
                <a:srgbClr val="000000"/>
              </a:solidFill>
              <a:latin typeface="Arial" panose="020B0604020202020204" pitchFamily="34" charset="0"/>
              <a:ea typeface="Times New Roman" panose="02020603050405020304" pitchFamily="18" charset="0"/>
            </a:endParaRPr>
          </a:p>
          <a:p>
            <a:r>
              <a:rPr lang="en-US" dirty="0" smtClean="0">
                <a:solidFill>
                  <a:srgbClr val="000000"/>
                </a:solidFill>
                <a:latin typeface="Arial" panose="020B0604020202020204" pitchFamily="34" charset="0"/>
                <a:ea typeface="Times New Roman" panose="02020603050405020304" pitchFamily="18" charset="0"/>
              </a:rPr>
              <a:t>In </a:t>
            </a:r>
            <a:r>
              <a:rPr lang="en-US" dirty="0">
                <a:solidFill>
                  <a:srgbClr val="000000"/>
                </a:solidFill>
                <a:latin typeface="Arial" panose="020B0604020202020204" pitchFamily="34" charset="0"/>
                <a:ea typeface="Times New Roman" panose="02020603050405020304" pitchFamily="18" charset="0"/>
              </a:rPr>
              <a:t>Islam, the rock is believed to be </a:t>
            </a:r>
            <a:r>
              <a:rPr lang="en-US" dirty="0" smtClean="0">
                <a:solidFill>
                  <a:srgbClr val="000000"/>
                </a:solidFill>
                <a:latin typeface="Arial" panose="020B0604020202020204" pitchFamily="34" charset="0"/>
                <a:ea typeface="Times New Roman" panose="02020603050405020304" pitchFamily="18" charset="0"/>
              </a:rPr>
              <a:t>where </a:t>
            </a:r>
            <a:r>
              <a:rPr lang="en-US" dirty="0">
                <a:solidFill>
                  <a:srgbClr val="000000"/>
                </a:solidFill>
                <a:latin typeface="Arial" panose="020B0604020202020204" pitchFamily="34" charset="0"/>
                <a:ea typeface="Times New Roman" panose="02020603050405020304" pitchFamily="18" charset="0"/>
              </a:rPr>
              <a:t>Muhammad ascended to the </a:t>
            </a:r>
            <a:r>
              <a:rPr lang="en-US" dirty="0" smtClean="0">
                <a:solidFill>
                  <a:srgbClr val="000000"/>
                </a:solidFill>
                <a:latin typeface="Arial" panose="020B0604020202020204" pitchFamily="34" charset="0"/>
                <a:ea typeface="Times New Roman" panose="02020603050405020304" pitchFamily="18" charset="0"/>
              </a:rPr>
              <a:t>heavens, received advice </a:t>
            </a:r>
            <a:r>
              <a:rPr lang="en-US" dirty="0">
                <a:solidFill>
                  <a:srgbClr val="000000"/>
                </a:solidFill>
                <a:latin typeface="Arial" panose="020B0604020202020204" pitchFamily="34" charset="0"/>
                <a:ea typeface="Times New Roman" panose="02020603050405020304" pitchFamily="18" charset="0"/>
              </a:rPr>
              <a:t>from God, and then returned home.</a:t>
            </a:r>
            <a:br>
              <a:rPr lang="en-US" dirty="0">
                <a:solidFill>
                  <a:srgbClr val="000000"/>
                </a:solidFill>
                <a:latin typeface="Arial" panose="020B0604020202020204" pitchFamily="34" charset="0"/>
                <a:ea typeface="Times New Roman" panose="02020603050405020304" pitchFamily="18" charset="0"/>
              </a:rPr>
            </a:br>
            <a:endParaRPr lang="en-US" dirty="0" smtClean="0">
              <a:solidFill>
                <a:srgbClr val="000000"/>
              </a:solidFill>
              <a:latin typeface="Arial" panose="020B0604020202020204" pitchFamily="34" charset="0"/>
              <a:ea typeface="Times New Roman" panose="02020603050405020304" pitchFamily="18" charset="0"/>
            </a:endParaRPr>
          </a:p>
          <a:p>
            <a:r>
              <a:rPr lang="en-US" dirty="0" smtClean="0">
                <a:solidFill>
                  <a:srgbClr val="000000"/>
                </a:solidFill>
                <a:latin typeface="Arial" panose="020B0604020202020204" pitchFamily="34" charset="0"/>
                <a:ea typeface="Times New Roman" panose="02020603050405020304" pitchFamily="18" charset="0"/>
              </a:rPr>
              <a:t>The </a:t>
            </a:r>
            <a:r>
              <a:rPr lang="en-US" dirty="0">
                <a:solidFill>
                  <a:srgbClr val="000000"/>
                </a:solidFill>
                <a:latin typeface="Arial" panose="020B0604020202020204" pitchFamily="34" charset="0"/>
                <a:ea typeface="Times New Roman" panose="02020603050405020304" pitchFamily="18" charset="0"/>
              </a:rPr>
              <a:t>Jewish Temple of Solomon might have been founded on the </a:t>
            </a:r>
            <a:r>
              <a:rPr lang="en-US" dirty="0" smtClean="0">
                <a:solidFill>
                  <a:srgbClr val="000000"/>
                </a:solidFill>
                <a:latin typeface="Arial" panose="020B0604020202020204" pitchFamily="34" charset="0"/>
                <a:ea typeface="Times New Roman" panose="02020603050405020304" pitchFamily="18" charset="0"/>
              </a:rPr>
              <a:t>same rock.</a:t>
            </a:r>
          </a:p>
          <a:p>
            <a:endParaRPr lang="en-US" dirty="0">
              <a:solidFill>
                <a:srgbClr val="000000"/>
              </a:solidFill>
              <a:latin typeface="Arial" panose="020B0604020202020204" pitchFamily="34" charset="0"/>
            </a:endParaRPr>
          </a:p>
          <a:p>
            <a:r>
              <a:rPr lang="en-US" dirty="0">
                <a:latin typeface="Arial" panose="020B0604020202020204" pitchFamily="34" charset="0"/>
                <a:cs typeface="Arial" panose="020B0604020202020204" pitchFamily="34" charset="0"/>
              </a:rPr>
              <a:t>It has been suggested that Umayyad Caliph </a:t>
            </a:r>
            <a:r>
              <a:rPr lang="en-US" dirty="0" err="1">
                <a:latin typeface="Arial" panose="020B0604020202020204" pitchFamily="34" charset="0"/>
                <a:cs typeface="Arial" panose="020B0604020202020204" pitchFamily="34" charset="0"/>
              </a:rPr>
              <a:t>Abd</a:t>
            </a:r>
            <a:r>
              <a:rPr lang="en-US" dirty="0">
                <a:latin typeface="Arial" panose="020B0604020202020204" pitchFamily="34" charset="0"/>
                <a:cs typeface="Arial" panose="020B0604020202020204" pitchFamily="34" charset="0"/>
              </a:rPr>
              <a:t> al-Malik who commissioned this structure wanted it to outshine the Christian monuments already constructed in Jerusalem or even to create a more spectacular site than the Kaaba in </a:t>
            </a:r>
            <a:r>
              <a:rPr lang="en-US" dirty="0" smtClean="0">
                <a:latin typeface="Arial" panose="020B0604020202020204" pitchFamily="34" charset="0"/>
                <a:cs typeface="Arial" panose="020B0604020202020204" pitchFamily="34" charset="0"/>
              </a:rPr>
              <a:t>Mecca.</a:t>
            </a:r>
            <a:endParaRPr lang="en-US" dirty="0">
              <a:latin typeface="Arial" panose="020B0604020202020204" pitchFamily="34" charset="0"/>
              <a:cs typeface="Arial" panose="020B0604020202020204" pitchFamily="34" charset="0"/>
            </a:endParaRPr>
          </a:p>
        </p:txBody>
      </p:sp>
      <p:sp>
        <p:nvSpPr>
          <p:cNvPr id="5" name="Rectangle 4"/>
          <p:cNvSpPr/>
          <p:nvPr/>
        </p:nvSpPr>
        <p:spPr>
          <a:xfrm>
            <a:off x="3953164" y="5775148"/>
            <a:ext cx="8047940" cy="923330"/>
          </a:xfrm>
          <a:prstGeom prst="rect">
            <a:avLst/>
          </a:prstGeom>
        </p:spPr>
        <p:txBody>
          <a:bodyPr wrap="square">
            <a:spAutoFit/>
          </a:bodyPr>
          <a:lstStyle/>
          <a:p>
            <a:r>
              <a:rPr lang="en-US" dirty="0"/>
              <a:t>The mosaics in the Dome of the Rock contain no human figures or animals, only vegetal scrolls and motifs, jewels, vessels and winged crowns worn by Sasanian kings. Chalices refer to triumph of Islam over Byzantium.</a:t>
            </a:r>
          </a:p>
        </p:txBody>
      </p:sp>
    </p:spTree>
    <p:extLst>
      <p:ext uri="{BB962C8B-B14F-4D97-AF65-F5344CB8AC3E}">
        <p14:creationId xmlns:p14="http://schemas.microsoft.com/office/powerpoint/2010/main" val="16000604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0145" y="301048"/>
            <a:ext cx="11471564"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i="1" dirty="0" smtClean="0"/>
              <a:t>Folio from a Qur’an.</a:t>
            </a:r>
            <a:r>
              <a:rPr lang="en-US" sz="3600" b="1" dirty="0" smtClean="0"/>
              <a:t> Arab, North Africa, or Near East. Abbasid. c. eighth to ninth century C.E. Ink, color, and gold on parchment. </a:t>
            </a:r>
            <a:endParaRPr lang="en-US" sz="3600" b="1" dirty="0"/>
          </a:p>
        </p:txBody>
      </p:sp>
      <p:pic>
        <p:nvPicPr>
          <p:cNvPr id="6" name="Content Placeholder 5" descr="Macintosh HD:Users:teacher:Desktop:Module 13:quran.jp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64873" y="1246909"/>
            <a:ext cx="8986981" cy="5329382"/>
          </a:xfrm>
          <a:prstGeom prst="rect">
            <a:avLst/>
          </a:prstGeom>
          <a:noFill/>
          <a:ln>
            <a:noFill/>
          </a:ln>
        </p:spPr>
      </p:pic>
      <p:sp>
        <p:nvSpPr>
          <p:cNvPr id="7" name="TextBox 6"/>
          <p:cNvSpPr txBox="1"/>
          <p:nvPr/>
        </p:nvSpPr>
        <p:spPr>
          <a:xfrm>
            <a:off x="240145" y="4137892"/>
            <a:ext cx="2484583" cy="2585323"/>
          </a:xfrm>
          <a:prstGeom prst="rect">
            <a:avLst/>
          </a:prstGeom>
          <a:noFill/>
        </p:spPr>
        <p:txBody>
          <a:bodyPr wrap="square" rtlCol="0">
            <a:spAutoFit/>
          </a:bodyPr>
          <a:lstStyle/>
          <a:p>
            <a:r>
              <a:rPr lang="en-US" dirty="0" smtClean="0"/>
              <a:t>The gold bar separates “</a:t>
            </a:r>
            <a:r>
              <a:rPr lang="en-US" dirty="0" err="1" smtClean="0"/>
              <a:t>surahs</a:t>
            </a:r>
            <a:r>
              <a:rPr lang="en-US" dirty="0" smtClean="0"/>
              <a:t>,” or chapters, in the Qur’an, and introduces the title of the </a:t>
            </a:r>
            <a:r>
              <a:rPr lang="en-US" i="1" dirty="0" smtClean="0"/>
              <a:t>surah</a:t>
            </a:r>
            <a:r>
              <a:rPr lang="en-US" dirty="0" smtClean="0"/>
              <a:t>, and states “In the name of God, the Compassionate, the Merciful.”</a:t>
            </a:r>
            <a:endParaRPr lang="en-US" dirty="0" smtClean="0"/>
          </a:p>
          <a:p>
            <a:endParaRPr lang="en-US" dirty="0"/>
          </a:p>
        </p:txBody>
      </p:sp>
    </p:spTree>
    <p:extLst>
      <p:ext uri="{BB962C8B-B14F-4D97-AF65-F5344CB8AC3E}">
        <p14:creationId xmlns:p14="http://schemas.microsoft.com/office/powerpoint/2010/main" val="42150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764309" y="3072534"/>
            <a:ext cx="10515600" cy="3402157"/>
          </a:xfrm>
        </p:spPr>
        <p:txBody>
          <a:bodyPr>
            <a:normAutofit lnSpcReduction="10000"/>
          </a:bodyPr>
          <a:lstStyle/>
          <a:p>
            <a:r>
              <a:rPr lang="en-US" sz="2400" dirty="0" smtClean="0"/>
              <a:t>Features of this excerpt from the Qur’an </a:t>
            </a:r>
            <a:r>
              <a:rPr lang="en-US" sz="2400" dirty="0"/>
              <a:t>include the use of parchment instead of polished paper, a square format, and deep, rounded letter terminals, as seen in this </a:t>
            </a:r>
            <a:r>
              <a:rPr lang="en-US" sz="2400" dirty="0" smtClean="0"/>
              <a:t>example.</a:t>
            </a:r>
          </a:p>
          <a:p>
            <a:r>
              <a:rPr lang="en-US" sz="2400" dirty="0"/>
              <a:t>Calligraphy is the most highly regarded and most fundamental element of Islamic </a:t>
            </a:r>
            <a:r>
              <a:rPr lang="en-US" sz="2400" dirty="0" smtClean="0"/>
              <a:t>art.</a:t>
            </a:r>
            <a:endParaRPr lang="en-US" sz="2400" dirty="0"/>
          </a:p>
          <a:p>
            <a:r>
              <a:rPr lang="en-US" sz="2400" dirty="0" smtClean="0"/>
              <a:t>The </a:t>
            </a:r>
            <a:r>
              <a:rPr lang="en-US" sz="2400" dirty="0"/>
              <a:t>development of Islamic calligraphy is strongly tied to the </a:t>
            </a:r>
            <a:r>
              <a:rPr lang="en-US" sz="2400" dirty="0">
                <a:hlinkClick r:id="rId2" tooltip="Qur'an"/>
              </a:rPr>
              <a:t>Qur'an</a:t>
            </a:r>
            <a:r>
              <a:rPr lang="en-US" sz="2400" dirty="0"/>
              <a:t>; chapters and excerpts from the Qur'an are a common and almost universal text upon which Islamic calligraphy is based</a:t>
            </a:r>
            <a:r>
              <a:rPr lang="en-US" sz="2400" dirty="0" smtClean="0"/>
              <a:t>.</a:t>
            </a:r>
          </a:p>
          <a:p>
            <a:r>
              <a:rPr lang="en-US" sz="2400" dirty="0"/>
              <a:t>The Arabic text of the </a:t>
            </a:r>
            <a:r>
              <a:rPr lang="en-US" sz="2400" dirty="0" err="1"/>
              <a:t>Qu’ran</a:t>
            </a:r>
            <a:r>
              <a:rPr lang="en-US" sz="2400" dirty="0"/>
              <a:t> is sacred to Muslims, and its high status gave rise to an associated respect for books in general. </a:t>
            </a:r>
            <a:endParaRPr lang="en-US" sz="2400" dirty="0" smtClean="0"/>
          </a:p>
        </p:txBody>
      </p:sp>
      <p:pic>
        <p:nvPicPr>
          <p:cNvPr id="4" name="Content Placeholder 5" descr="Macintosh HD:Users:teacher:Desktop:Module 13:quran.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9163" y="365125"/>
            <a:ext cx="7038109" cy="2594551"/>
          </a:xfrm>
          <a:prstGeom prst="rect">
            <a:avLst/>
          </a:prstGeom>
          <a:noFill/>
          <a:ln>
            <a:noFill/>
          </a:ln>
        </p:spPr>
      </p:pic>
    </p:spTree>
    <p:extLst>
      <p:ext uri="{BB962C8B-B14F-4D97-AF65-F5344CB8AC3E}">
        <p14:creationId xmlns:p14="http://schemas.microsoft.com/office/powerpoint/2010/main" val="8572083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i="1" dirty="0" smtClean="0"/>
              <a:t>The </a:t>
            </a:r>
            <a:r>
              <a:rPr lang="en-US" sz="3200" b="1" i="1" dirty="0" smtClean="0"/>
              <a:t>Kaaba</a:t>
            </a:r>
            <a:r>
              <a:rPr lang="en-US" sz="3200" b="1" i="1" dirty="0" smtClean="0"/>
              <a:t>.  </a:t>
            </a:r>
            <a:r>
              <a:rPr lang="en-US" sz="3200" b="1" dirty="0" smtClean="0"/>
              <a:t>Mecca, Saudi Arabia.  Pre-Islamic monument; rededicated by Muhammad in 631-632 C.E.; multiple renovations.  Granite masonry, covered with silk curtain and calligraphy in gold and silver-wrapped thread.</a:t>
            </a:r>
            <a:endParaRPr lang="en-US" sz="3200" b="1" dirty="0"/>
          </a:p>
        </p:txBody>
      </p:sp>
      <p:pic>
        <p:nvPicPr>
          <p:cNvPr id="7" name="Content Placeholder 6"/>
          <p:cNvPicPr>
            <a:picLocks noGrp="1" noChangeAspect="1"/>
          </p:cNvPicPr>
          <p:nvPr>
            <p:ph idx="1"/>
          </p:nvPr>
        </p:nvPicPr>
        <p:blipFill>
          <a:blip r:embed="rId2"/>
          <a:stretch>
            <a:fillRect/>
          </a:stretch>
        </p:blipFill>
        <p:spPr>
          <a:xfrm>
            <a:off x="3979574" y="2595550"/>
            <a:ext cx="8063018" cy="3251068"/>
          </a:xfrm>
          <a:prstGeom prst="rect">
            <a:avLst/>
          </a:prstGeom>
        </p:spPr>
      </p:pic>
      <p:pic>
        <p:nvPicPr>
          <p:cNvPr id="8" name="Picture 7"/>
          <p:cNvPicPr>
            <a:picLocks noChangeAspect="1"/>
          </p:cNvPicPr>
          <p:nvPr/>
        </p:nvPicPr>
        <p:blipFill>
          <a:blip r:embed="rId3"/>
          <a:stretch>
            <a:fillRect/>
          </a:stretch>
        </p:blipFill>
        <p:spPr>
          <a:xfrm>
            <a:off x="109209" y="2595550"/>
            <a:ext cx="3905143" cy="3130995"/>
          </a:xfrm>
          <a:prstGeom prst="rect">
            <a:avLst/>
          </a:prstGeom>
        </p:spPr>
      </p:pic>
      <p:sp>
        <p:nvSpPr>
          <p:cNvPr id="3" name="TextBox 2"/>
          <p:cNvSpPr txBox="1"/>
          <p:nvPr/>
        </p:nvSpPr>
        <p:spPr>
          <a:xfrm>
            <a:off x="452582" y="5975927"/>
            <a:ext cx="10901218" cy="646331"/>
          </a:xfrm>
          <a:prstGeom prst="rect">
            <a:avLst/>
          </a:prstGeom>
          <a:noFill/>
        </p:spPr>
        <p:txBody>
          <a:bodyPr wrap="square" rtlCol="0">
            <a:spAutoFit/>
          </a:bodyPr>
          <a:lstStyle/>
          <a:p>
            <a:r>
              <a:rPr lang="en-US" dirty="0">
                <a:hlinkClick r:id="rId4"/>
              </a:rPr>
              <a:t>https://</a:t>
            </a:r>
            <a:r>
              <a:rPr lang="en-US" dirty="0" smtClean="0">
                <a:hlinkClick r:id="rId4"/>
              </a:rPr>
              <a:t>www.khanacademy.org/humanities/ap-art-history/west-and-central-asia/a/the-kaaba</a:t>
            </a:r>
            <a:endParaRPr lang="en-US" dirty="0" smtClean="0"/>
          </a:p>
          <a:p>
            <a:r>
              <a:rPr lang="en-US" dirty="0"/>
              <a:t>VIDEO:  </a:t>
            </a:r>
            <a:r>
              <a:rPr lang="en-US"/>
              <a:t>https</a:t>
            </a:r>
            <a:r>
              <a:rPr lang="en-US"/>
              <a:t>://</a:t>
            </a:r>
            <a:r>
              <a:rPr lang="en-US" smtClean="0"/>
              <a:t>www.newsweek.com/what-hajj-here-are-rituals-muslims-perform-during-pilgrimage-1077238</a:t>
            </a:r>
            <a:r>
              <a:rPr lang="en-US" dirty="0" smtClean="0"/>
              <a:t> </a:t>
            </a:r>
            <a:endParaRPr lang="en-US" dirty="0"/>
          </a:p>
        </p:txBody>
      </p:sp>
    </p:spTree>
    <p:extLst>
      <p:ext uri="{BB962C8B-B14F-4D97-AF65-F5344CB8AC3E}">
        <p14:creationId xmlns:p14="http://schemas.microsoft.com/office/powerpoint/2010/main" val="37861953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073" y="923637"/>
            <a:ext cx="6412345" cy="5264727"/>
          </a:xfrm>
        </p:spPr>
        <p:txBody>
          <a:bodyPr>
            <a:normAutofit fontScale="77500" lnSpcReduction="20000"/>
          </a:bodyPr>
          <a:lstStyle/>
          <a:p>
            <a:r>
              <a:rPr lang="en-US" dirty="0"/>
              <a:t>The Kaaba is a black stone building in Mecca that is shaped like a cube and </a:t>
            </a:r>
            <a:r>
              <a:rPr lang="en-US" dirty="0" smtClean="0"/>
              <a:t>is </a:t>
            </a:r>
            <a:r>
              <a:rPr lang="en-US" dirty="0"/>
              <a:t>the most sacred Muslim </a:t>
            </a:r>
            <a:r>
              <a:rPr lang="en-US" dirty="0" smtClean="0"/>
              <a:t>pilgrimage shrine.  Devout Muslims turn in its direction to pray five times each day.</a:t>
            </a:r>
          </a:p>
          <a:p>
            <a:r>
              <a:rPr lang="en-US" dirty="0"/>
              <a:t>The name Kaaba means, “cube,” but the structure isn’t a cube: it measures 12m long, 10m wide, and 15m high (33 feet x 50 feet x 45 </a:t>
            </a:r>
            <a:r>
              <a:rPr lang="en-US" dirty="0" smtClean="0"/>
              <a:t>feet).</a:t>
            </a:r>
          </a:p>
          <a:p>
            <a:r>
              <a:rPr lang="en-US" dirty="0"/>
              <a:t>The Kaaba is built from grey granite and each corner points to one of the four points of the </a:t>
            </a:r>
            <a:r>
              <a:rPr lang="en-US" dirty="0" smtClean="0"/>
              <a:t>compass.</a:t>
            </a:r>
          </a:p>
          <a:p>
            <a:r>
              <a:rPr lang="en-US" dirty="0"/>
              <a:t>The single entrance is on the northeast, side, 2.3m above the ground. The interior of the Kaaba is bare except for three supporting wooden pillars and gold hanging </a:t>
            </a:r>
            <a:r>
              <a:rPr lang="en-US" dirty="0" smtClean="0"/>
              <a:t>lamps.</a:t>
            </a:r>
          </a:p>
          <a:p>
            <a:r>
              <a:rPr lang="en-US" dirty="0"/>
              <a:t>Affixed to the eastern corner of the Kaaba, about 1.5m up, is the Black Stone of </a:t>
            </a:r>
            <a:r>
              <a:rPr lang="en-US" dirty="0" smtClean="0"/>
              <a:t>Mecca.</a:t>
            </a:r>
          </a:p>
          <a:p>
            <a:r>
              <a:rPr lang="en-US" dirty="0"/>
              <a:t>The exterior of the Kaaba is usually covered with a large black cloth called the </a:t>
            </a:r>
            <a:r>
              <a:rPr lang="en-US" dirty="0" err="1"/>
              <a:t>kiswah</a:t>
            </a:r>
            <a:r>
              <a:rPr lang="en-US" dirty="0"/>
              <a:t> (“robe”) that has Quranic verses embroidered with gold thread on it. Each year a new one is </a:t>
            </a:r>
            <a:r>
              <a:rPr lang="en-US" dirty="0" smtClean="0"/>
              <a:t>created.</a:t>
            </a:r>
            <a:endParaRPr lang="en-US" dirty="0"/>
          </a:p>
        </p:txBody>
      </p:sp>
      <p:pic>
        <p:nvPicPr>
          <p:cNvPr id="6" name="Picture 5" descr="Macintosh HD:Users:teacher:Desktop:Module 13:kaaba2.jpg"/>
          <p:cNvPicPr/>
          <p:nvPr/>
        </p:nvPicPr>
        <p:blipFill>
          <a:blip r:embed="rId2">
            <a:extLst>
              <a:ext uri="{28A0092B-C50C-407E-A947-70E740481C1C}">
                <a14:useLocalDpi xmlns:a14="http://schemas.microsoft.com/office/drawing/2010/main" val="0"/>
              </a:ext>
            </a:extLst>
          </a:blip>
          <a:srcRect/>
          <a:stretch>
            <a:fillRect/>
          </a:stretch>
        </p:blipFill>
        <p:spPr bwMode="auto">
          <a:xfrm>
            <a:off x="6659418" y="923637"/>
            <a:ext cx="5394037" cy="4867563"/>
          </a:xfrm>
          <a:prstGeom prst="rect">
            <a:avLst/>
          </a:prstGeom>
          <a:noFill/>
          <a:ln>
            <a:noFill/>
          </a:ln>
        </p:spPr>
      </p:pic>
    </p:spTree>
    <p:extLst>
      <p:ext uri="{BB962C8B-B14F-4D97-AF65-F5344CB8AC3E}">
        <p14:creationId xmlns:p14="http://schemas.microsoft.com/office/powerpoint/2010/main" val="2300487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7856" y="782765"/>
            <a:ext cx="7998690" cy="5479489"/>
          </a:xfrm>
        </p:spPr>
        <p:txBody>
          <a:bodyPr>
            <a:noAutofit/>
          </a:bodyPr>
          <a:lstStyle/>
          <a:p>
            <a:r>
              <a:rPr lang="en-US" sz="2000" dirty="0"/>
              <a:t>The Kaaba is a symbolic center of the Islamic world, it is the destination of hajj (the obligatory pilgrimage</a:t>
            </a:r>
            <a:r>
              <a:rPr lang="en-US" sz="2000" dirty="0" smtClean="0"/>
              <a:t>).</a:t>
            </a:r>
          </a:p>
          <a:p>
            <a:r>
              <a:rPr lang="en-US" sz="2000" dirty="0"/>
              <a:t>According to Muslim traditions, Adam built the original Kaaba as a copy </a:t>
            </a:r>
            <a:r>
              <a:rPr lang="en-US" sz="2000" dirty="0" smtClean="0"/>
              <a:t>of and </a:t>
            </a:r>
            <a:r>
              <a:rPr lang="en-US" sz="2000" dirty="0"/>
              <a:t>directly below God’s throne in </a:t>
            </a:r>
            <a:r>
              <a:rPr lang="en-US" sz="2000" dirty="0" smtClean="0"/>
              <a:t>heaven.  </a:t>
            </a:r>
          </a:p>
          <a:p>
            <a:r>
              <a:rPr lang="en-US" sz="2000" dirty="0"/>
              <a:t>This structure was destroyed during the great Flood, leaving behind nothing but the foundation. </a:t>
            </a:r>
            <a:r>
              <a:rPr lang="en-US" sz="2000" dirty="0" smtClean="0"/>
              <a:t>The </a:t>
            </a:r>
            <a:r>
              <a:rPr lang="en-US" sz="2000" dirty="0"/>
              <a:t>current structure was rebuilt by Abraham (Ibrahim) and his son Ishmael </a:t>
            </a:r>
            <a:r>
              <a:rPr lang="en-US" sz="2000" dirty="0" smtClean="0"/>
              <a:t>(Ismail).</a:t>
            </a:r>
          </a:p>
          <a:p>
            <a:r>
              <a:rPr lang="en-US" sz="2000" dirty="0"/>
              <a:t>The Black Stone was a gift to Adam when he and Eve were expelled from the Garden of Eden and later became a symbol of God’s covenant with Abraham, Ismail, and thus the Muslim </a:t>
            </a:r>
            <a:r>
              <a:rPr lang="en-US" sz="2000" dirty="0" smtClean="0"/>
              <a:t>community.</a:t>
            </a:r>
          </a:p>
          <a:p>
            <a:r>
              <a:rPr lang="en-US" sz="2000" dirty="0"/>
              <a:t>Muslims call to it the “cornerstone of the House” or the “right hand of God on earth” and say it was originally white, but went black by absorbing sins. It thus serves as a symbol of human degradation and need for God’s </a:t>
            </a:r>
            <a:r>
              <a:rPr lang="en-US" sz="2000" dirty="0" smtClean="0"/>
              <a:t>forgiveness.</a:t>
            </a:r>
          </a:p>
          <a:p>
            <a:r>
              <a:rPr lang="en-US" sz="2000" dirty="0"/>
              <a:t>When the Muslims walk around the Kaaba, Muslim pilgrims often try to reach out and touch or kiss the Black </a:t>
            </a:r>
            <a:r>
              <a:rPr lang="en-US" sz="2000" dirty="0" smtClean="0"/>
              <a:t>Stone, which is now worn with age and is held together by a silver band.</a:t>
            </a:r>
          </a:p>
        </p:txBody>
      </p:sp>
      <p:pic>
        <p:nvPicPr>
          <p:cNvPr id="6" name="Picture 5" descr="Macintosh HD:Users:teacher:Desktop:Module 13:Kaaba.jpg"/>
          <p:cNvPicPr/>
          <p:nvPr/>
        </p:nvPicPr>
        <p:blipFill>
          <a:blip r:embed="rId2">
            <a:extLst>
              <a:ext uri="{28A0092B-C50C-407E-A947-70E740481C1C}">
                <a14:useLocalDpi xmlns:a14="http://schemas.microsoft.com/office/drawing/2010/main" val="0"/>
              </a:ext>
            </a:extLst>
          </a:blip>
          <a:srcRect/>
          <a:stretch>
            <a:fillRect/>
          </a:stretch>
        </p:blipFill>
        <p:spPr bwMode="auto">
          <a:xfrm>
            <a:off x="8266546" y="1957789"/>
            <a:ext cx="3452380" cy="3029847"/>
          </a:xfrm>
          <a:prstGeom prst="rect">
            <a:avLst/>
          </a:prstGeom>
          <a:noFill/>
          <a:ln>
            <a:noFill/>
          </a:ln>
        </p:spPr>
      </p:pic>
    </p:spTree>
    <p:extLst>
      <p:ext uri="{BB962C8B-B14F-4D97-AF65-F5344CB8AC3E}">
        <p14:creationId xmlns:p14="http://schemas.microsoft.com/office/powerpoint/2010/main" val="9226153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327</TotalTime>
  <Words>1226</Words>
  <Application>Microsoft Office PowerPoint</Application>
  <PresentationFormat>Widescreen</PresentationFormat>
  <Paragraphs>66</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Lato</vt:lpstr>
      <vt:lpstr>Times New Roman</vt:lpstr>
      <vt:lpstr>Office Theme</vt:lpstr>
      <vt:lpstr>Islamic Art    Period 3A</vt:lpstr>
      <vt:lpstr>Dome of the Rock. Jerusalem. Islamic, Umayyad. 691–692 C.E., with multiple renovations. Stone masonry and wooden roof decorated with glazed ceramic tile, mosaics, and gilt aluminum and bronze dome.</vt:lpstr>
      <vt:lpstr>PowerPoint Presentation</vt:lpstr>
      <vt:lpstr>PowerPoint Presentation</vt:lpstr>
      <vt:lpstr>PowerPoint Presentation</vt:lpstr>
      <vt:lpstr>PowerPoint Presentation</vt:lpstr>
      <vt:lpstr>The Kaaba.  Mecca, Saudi Arabia.  Pre-Islamic monument; rededicated by Muhammad in 631-632 C.E.; multiple renovations.  Granite masonry, covered with silk curtain and calligraphy in gold and silver-wrapped thread.</vt:lpstr>
      <vt:lpstr>PowerPoint Presentation</vt:lpstr>
      <vt:lpstr>PowerPoint Presentation</vt:lpstr>
      <vt:lpstr>Great Mosque. Córdoba, Spain. Umayyad. Begun c. 785–786 C.E. Stone masonry. </vt:lpstr>
      <vt:lpstr>PowerPoint Presentation</vt:lpstr>
      <vt:lpstr>Alhambra. Granada, Spain. Nasrid Dynasty. 1354–1391 C.E. Whitewashed adobe stucco, wood, tile, paint, and gilding.</vt:lpstr>
      <vt:lpstr>PowerPoint Presentation</vt:lpstr>
      <vt:lpstr>PowerPoint Presentation</vt:lpstr>
      <vt:lpstr>Golden Ratio</vt:lpstr>
    </vt:vector>
  </TitlesOfParts>
  <Company>Cobb County School District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Islamic Art Image Set</dc:title>
  <dc:creator>Stephanie Tatum</dc:creator>
  <cp:lastModifiedBy>Stephanie Tatum</cp:lastModifiedBy>
  <cp:revision>31</cp:revision>
  <dcterms:created xsi:type="dcterms:W3CDTF">2017-10-05T17:54:12Z</dcterms:created>
  <dcterms:modified xsi:type="dcterms:W3CDTF">2018-10-17T17:20:24Z</dcterms:modified>
</cp:coreProperties>
</file>