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300" r:id="rId4"/>
    <p:sldId id="301" r:id="rId5"/>
    <p:sldId id="270" r:id="rId6"/>
    <p:sldId id="271" r:id="rId7"/>
    <p:sldId id="257" r:id="rId8"/>
    <p:sldId id="258" r:id="rId9"/>
    <p:sldId id="259" r:id="rId10"/>
    <p:sldId id="261" r:id="rId11"/>
    <p:sldId id="262" r:id="rId12"/>
    <p:sldId id="263" r:id="rId13"/>
    <p:sldId id="264" r:id="rId14"/>
    <p:sldId id="265" r:id="rId15"/>
    <p:sldId id="267" r:id="rId16"/>
    <p:sldId id="266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D80B-21C2-4FAB-92F6-EAD9C90C7657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04B7-3650-44CD-B1FE-08147AE96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5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D80B-21C2-4FAB-92F6-EAD9C90C7657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04B7-3650-44CD-B1FE-08147AE96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08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D80B-21C2-4FAB-92F6-EAD9C90C7657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04B7-3650-44CD-B1FE-08147AE96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3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D80B-21C2-4FAB-92F6-EAD9C90C7657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04B7-3650-44CD-B1FE-08147AE96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3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D80B-21C2-4FAB-92F6-EAD9C90C7657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04B7-3650-44CD-B1FE-08147AE96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4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D80B-21C2-4FAB-92F6-EAD9C90C7657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04B7-3650-44CD-B1FE-08147AE96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66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D80B-21C2-4FAB-92F6-EAD9C90C7657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04B7-3650-44CD-B1FE-08147AE96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9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D80B-21C2-4FAB-92F6-EAD9C90C7657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04B7-3650-44CD-B1FE-08147AE96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62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D80B-21C2-4FAB-92F6-EAD9C90C7657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04B7-3650-44CD-B1FE-08147AE96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1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D80B-21C2-4FAB-92F6-EAD9C90C7657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04B7-3650-44CD-B1FE-08147AE96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4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D80B-21C2-4FAB-92F6-EAD9C90C7657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04B7-3650-44CD-B1FE-08147AE96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74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9D80B-21C2-4FAB-92F6-EAD9C90C7657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104B7-3650-44CD-B1FE-08147AE96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3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  <a:t>Medieval Art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Lucida Calligraphy" panose="03010101010101010101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Byzantine, Romanesque, Gothic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28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" y="76834"/>
            <a:ext cx="9248622" cy="614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80880" y="193040"/>
            <a:ext cx="2133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soldiers to Justinian’s right exhibit the crowd phenomenon—more heads than feet and overlapping feet.</a:t>
            </a:r>
          </a:p>
          <a:p>
            <a:endParaRPr lang="en-US" sz="2400" b="1" dirty="0"/>
          </a:p>
          <a:p>
            <a:r>
              <a:rPr lang="en-US" sz="2400" b="1" dirty="0" smtClean="0"/>
              <a:t>Note the large, wide eyes and solemn stares of the one- dimensional figures.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671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05" y="218122"/>
            <a:ext cx="11768256" cy="41608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3973" y="4572000"/>
            <a:ext cx="10434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Directly across the church from Justinian is his empress, Theodora.  She offers a large communion chalice.</a:t>
            </a:r>
          </a:p>
          <a:p>
            <a:endParaRPr lang="en-US" sz="2400" b="1" dirty="0"/>
          </a:p>
          <a:p>
            <a:r>
              <a:rPr lang="en-US" sz="2400" b="1" dirty="0" smtClean="0"/>
              <a:t>Though she is not center, she is the focal point surrounded by a shell niche and curtained architecture.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55272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an vitale theodora mosa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" y="107632"/>
            <a:ext cx="8472574" cy="622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00160" y="335280"/>
            <a:ext cx="304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Theodora is haloed.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Her crown drips with iridescent pearls which were thought to ward off sickness.</a:t>
            </a:r>
          </a:p>
          <a:p>
            <a:endParaRPr lang="en-US" sz="2400" b="1" dirty="0"/>
          </a:p>
          <a:p>
            <a:r>
              <a:rPr lang="en-US" sz="2400" b="1" dirty="0" smtClean="0"/>
              <a:t>Note the one-dimensional fountain and crowd phenomenon with her ladies.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40759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761"/>
            <a:ext cx="7630160" cy="64802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23700"/>
          <a:stretch/>
        </p:blipFill>
        <p:spPr>
          <a:xfrm>
            <a:off x="7345680" y="2214881"/>
            <a:ext cx="4846320" cy="372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26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785" b="45812"/>
          <a:stretch/>
        </p:blipFill>
        <p:spPr>
          <a:xfrm>
            <a:off x="4338320" y="49444"/>
            <a:ext cx="5304154" cy="3689436"/>
          </a:xfrm>
          <a:prstGeom prst="rect">
            <a:avLst/>
          </a:prstGeom>
        </p:spPr>
      </p:pic>
      <p:pic>
        <p:nvPicPr>
          <p:cNvPr id="3074" name="Picture 2" descr="Image result for merovingian looped fibu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732" y="3442202"/>
            <a:ext cx="3286462" cy="308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42474" y="1711859"/>
            <a:ext cx="2377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Merovingian Looped Fibulae</a:t>
            </a:r>
            <a:endParaRPr lang="en-US" sz="2800" b="1" dirty="0"/>
          </a:p>
        </p:txBody>
      </p:sp>
      <p:pic>
        <p:nvPicPr>
          <p:cNvPr id="3078" name="Picture 6" descr="Image result for merovingian looped fibu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4" y="1184252"/>
            <a:ext cx="4133135" cy="504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 rot="19711439">
            <a:off x="1611539" y="1424568"/>
            <a:ext cx="420183" cy="939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13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lindisfarne gosp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718502"/>
            <a:ext cx="8175626" cy="582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11920" y="975360"/>
            <a:ext cx="26212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Lindisfarne Gospels</a:t>
            </a:r>
          </a:p>
          <a:p>
            <a:r>
              <a:rPr lang="en-US" sz="3600" b="1" dirty="0" smtClean="0"/>
              <a:t>700 CE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Illuminated Manuscript</a:t>
            </a:r>
          </a:p>
          <a:p>
            <a:endParaRPr lang="en-US" sz="3600" b="1" dirty="0"/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26254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37" y="280987"/>
            <a:ext cx="9732963" cy="637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48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142059"/>
            <a:ext cx="11511280" cy="664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23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219075"/>
            <a:ext cx="10677525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80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smtClean="0"/>
              <a:t>Byzantine 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Years: 476-1450 CE</a:t>
            </a:r>
          </a:p>
          <a:p>
            <a:r>
              <a:rPr lang="en-US" dirty="0" smtClean="0"/>
              <a:t>Region: Eastern Roman Empire</a:t>
            </a:r>
          </a:p>
          <a:p>
            <a:r>
              <a:rPr lang="en-US" dirty="0" smtClean="0"/>
              <a:t>Style: </a:t>
            </a:r>
            <a:r>
              <a:rPr lang="en-US" dirty="0"/>
              <a:t>Christian religious </a:t>
            </a:r>
            <a:r>
              <a:rPr lang="en-US" dirty="0" smtClean="0"/>
              <a:t>expressions; Theology emphasized; One-dimensional figures; Solemn gazes; </a:t>
            </a:r>
            <a:r>
              <a:rPr lang="en-US" dirty="0"/>
              <a:t>L</a:t>
            </a:r>
            <a:r>
              <a:rPr lang="en-US" dirty="0" smtClean="0"/>
              <a:t>ong faces</a:t>
            </a:r>
          </a:p>
          <a:p>
            <a:r>
              <a:rPr lang="en-US" dirty="0" smtClean="0"/>
              <a:t>Books: Illuminated </a:t>
            </a:r>
            <a:r>
              <a:rPr lang="en-US" dirty="0"/>
              <a:t>manuscripts w/ special covers, embroidered pages, gold </a:t>
            </a:r>
            <a:r>
              <a:rPr lang="en-US" dirty="0" smtClean="0"/>
              <a:t>linings</a:t>
            </a:r>
          </a:p>
          <a:p>
            <a:r>
              <a:rPr lang="en-US" dirty="0" smtClean="0"/>
              <a:t>Architecture: </a:t>
            </a:r>
            <a:r>
              <a:rPr lang="en-US" dirty="0"/>
              <a:t>Domes that show order of universe: God in center, lesser beings </a:t>
            </a:r>
            <a:r>
              <a:rPr lang="en-US" dirty="0" smtClean="0"/>
              <a:t>below</a:t>
            </a:r>
          </a:p>
          <a:p>
            <a:r>
              <a:rPr lang="en-US" dirty="0" smtClean="0"/>
              <a:t>Paintings: Frescoes, mosaics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371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err="1" smtClean="0"/>
              <a:t>Hagia</a:t>
            </a:r>
            <a:r>
              <a:rPr lang="en-US" sz="3600" b="1" i="1" dirty="0" smtClean="0"/>
              <a:t> Sophia. </a:t>
            </a:r>
            <a:r>
              <a:rPr lang="en-US" sz="3600" b="1" dirty="0" smtClean="0"/>
              <a:t>Constantinople (Istanbul). </a:t>
            </a:r>
            <a:r>
              <a:rPr lang="en-US" sz="3600" b="1" dirty="0" err="1" smtClean="0"/>
              <a:t>Anthemius</a:t>
            </a:r>
            <a:r>
              <a:rPr lang="en-US" sz="3600" b="1" dirty="0" smtClean="0"/>
              <a:t> of </a:t>
            </a:r>
            <a:r>
              <a:rPr lang="en-US" sz="3600" b="1" dirty="0" err="1" smtClean="0"/>
              <a:t>Tralles</a:t>
            </a:r>
            <a:r>
              <a:rPr lang="en-US" sz="3600" b="1" dirty="0" smtClean="0"/>
              <a:t> and </a:t>
            </a:r>
            <a:r>
              <a:rPr lang="en-US" sz="3600" b="1" dirty="0" err="1" smtClean="0"/>
              <a:t>Isidorus</a:t>
            </a:r>
            <a:r>
              <a:rPr lang="en-US" sz="3600" b="1" dirty="0" smtClean="0"/>
              <a:t> of Miletus. 532–537 C.E. Brick and ceramic elements with stone and mosaic veneer.</a:t>
            </a:r>
            <a:endParaRPr lang="en-US" sz="3600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5527" y="1825624"/>
            <a:ext cx="8166244" cy="49687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6472" y="5421745"/>
            <a:ext cx="5273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VIDEO https</a:t>
            </a:r>
            <a:r>
              <a:rPr lang="en-US" dirty="0"/>
              <a:t>://www.khanacademy.org/humanities/ap-art-history/early-europe-and-colonial-americas/medieval-europe-islamic-world/v/hagia-sophia-mosque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39927" y="1825624"/>
            <a:ext cx="16717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ARTICLE</a:t>
            </a:r>
          </a:p>
          <a:p>
            <a:r>
              <a:rPr lang="en-US" dirty="0"/>
              <a:t>https://www.khanacademy.org/humanities/ap-art-history/early-europe-and-colonial-americas/medieval-europe-islamic-world/a/hagia-sophia-istanbul</a:t>
            </a:r>
          </a:p>
        </p:txBody>
      </p:sp>
    </p:spTree>
    <p:extLst>
      <p:ext uri="{BB962C8B-B14F-4D97-AF65-F5344CB8AC3E}">
        <p14:creationId xmlns:p14="http://schemas.microsoft.com/office/powerpoint/2010/main" val="2847732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7309" y="256859"/>
            <a:ext cx="3814618" cy="5922268"/>
          </a:xfrm>
        </p:spPr>
        <p:txBody>
          <a:bodyPr>
            <a:noAutofit/>
          </a:bodyPr>
          <a:lstStyle/>
          <a:p>
            <a:r>
              <a:rPr lang="en-US" sz="2000" dirty="0"/>
              <a:t>The great church of the Byzantine capital Constantinople (Istanbul) took its current structural form under the direction of the Emperor Justinian I.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church was dedicated in 537, amid great ceremony and the pride of the emperor (who was sometimes said to have seen the completed building in a dream).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daring engineering feats of the building are well known. Numerous medieval travelers praise the size and embellishment of the church. </a:t>
            </a:r>
            <a:endParaRPr lang="en-US" sz="2000" dirty="0" smtClean="0"/>
          </a:p>
          <a:p>
            <a:r>
              <a:rPr lang="en-US" sz="2000" dirty="0" err="1" smtClean="0"/>
              <a:t>Hagia</a:t>
            </a:r>
            <a:r>
              <a:rPr lang="en-US" sz="2000" dirty="0" smtClean="0"/>
              <a:t> </a:t>
            </a:r>
            <a:r>
              <a:rPr lang="en-US" sz="2000" dirty="0"/>
              <a:t>Sophia is the symbol of Byzantium in the same way that the Parthenon embodies Classical Greece or the Eiffel Tower typifies Paris.</a:t>
            </a:r>
          </a:p>
        </p:txBody>
      </p:sp>
      <p:pic>
        <p:nvPicPr>
          <p:cNvPr id="1026" name="Picture 2" descr="https://ka-perseus-images.s3.amazonaws.com/f161061b897654ff5bbad89605d4a1100befe6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1" y="596261"/>
            <a:ext cx="8144848" cy="524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639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Santa Sabina, Rome c. 422-432 CE</a:t>
            </a:r>
            <a:endParaRPr lang="en-US" b="1" dirty="0"/>
          </a:p>
        </p:txBody>
      </p:sp>
      <p:pic>
        <p:nvPicPr>
          <p:cNvPr id="5122" name="Picture 2" descr="Image result for santa sabin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0" y="1267848"/>
            <a:ext cx="6929119" cy="545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098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ka-perseus-images.s3.amazonaws.com/3fdbc14b93b336d3d576eefc19d635f686c559e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532774" cy="551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32775" y="81280"/>
            <a:ext cx="34848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dominant </a:t>
            </a:r>
            <a:r>
              <a:rPr lang="en-US" sz="2400" dirty="0"/>
              <a:t>central axis </a:t>
            </a:r>
            <a:r>
              <a:rPr lang="en-US" sz="2400" dirty="0" smtClean="0"/>
              <a:t>leads </a:t>
            </a:r>
            <a:r>
              <a:rPr lang="en-US" sz="2400" dirty="0"/>
              <a:t>from the entrance to the </a:t>
            </a:r>
            <a:r>
              <a:rPr lang="en-US" sz="2400" b="1" dirty="0"/>
              <a:t>apse</a:t>
            </a:r>
            <a:r>
              <a:rPr lang="en-US" sz="2400" dirty="0"/>
              <a:t>, the site of the altar.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central </a:t>
            </a:r>
            <a:r>
              <a:rPr lang="en-US" sz="2400" dirty="0" smtClean="0"/>
              <a:t>space, known </a:t>
            </a:r>
            <a:r>
              <a:rPr lang="en-US" sz="2400" dirty="0"/>
              <a:t>as the </a:t>
            </a:r>
            <a:r>
              <a:rPr lang="en-US" sz="2400" b="1" dirty="0"/>
              <a:t>nave</a:t>
            </a:r>
            <a:r>
              <a:rPr lang="en-US" sz="2400" dirty="0"/>
              <a:t>, </a:t>
            </a:r>
            <a:r>
              <a:rPr lang="en-US" sz="2400" dirty="0" smtClean="0"/>
              <a:t>is </a:t>
            </a:r>
            <a:r>
              <a:rPr lang="en-US" sz="2400" dirty="0"/>
              <a:t>flanked on either side by </a:t>
            </a:r>
            <a:r>
              <a:rPr lang="en-US" sz="2400" b="1" dirty="0"/>
              <a:t>side</a:t>
            </a:r>
            <a:r>
              <a:rPr lang="en-US" sz="2400" dirty="0"/>
              <a:t> </a:t>
            </a:r>
            <a:r>
              <a:rPr lang="en-US" sz="2400" b="1" dirty="0"/>
              <a:t>aisles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architecture is relatively simple with a wooden, truss roof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wall of the nave is broken by </a:t>
            </a:r>
            <a:r>
              <a:rPr lang="en-US" sz="2400" b="1" dirty="0"/>
              <a:t>clerestory</a:t>
            </a:r>
            <a:r>
              <a:rPr lang="en-US" sz="2400" dirty="0"/>
              <a:t> windows that provide direct lighting in the nave.</a:t>
            </a:r>
          </a:p>
        </p:txBody>
      </p:sp>
    </p:spTree>
    <p:extLst>
      <p:ext uri="{BB962C8B-B14F-4D97-AF65-F5344CB8AC3E}">
        <p14:creationId xmlns:p14="http://schemas.microsoft.com/office/powerpoint/2010/main" val="3966133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" y="0"/>
            <a:ext cx="8672657" cy="66176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45237" y="831272"/>
            <a:ext cx="302029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City of Ravenna served as capitol of Western Roman </a:t>
            </a:r>
            <a:r>
              <a:rPr lang="en-US" sz="2800" b="1" dirty="0" smtClean="0"/>
              <a:t>Empire.</a:t>
            </a:r>
            <a:endParaRPr lang="en-US" sz="2800" b="1" dirty="0"/>
          </a:p>
          <a:p>
            <a:endParaRPr lang="en-US" sz="2800" b="1" dirty="0" smtClean="0"/>
          </a:p>
          <a:p>
            <a:r>
              <a:rPr lang="en-US" sz="2800" b="1" dirty="0" smtClean="0"/>
              <a:t>Church of San Vitale was commissioned </a:t>
            </a:r>
            <a:r>
              <a:rPr lang="en-US" sz="2800" b="1" dirty="0"/>
              <a:t>by </a:t>
            </a:r>
            <a:r>
              <a:rPr lang="en-US" sz="2800" b="1" dirty="0" err="1" smtClean="0"/>
              <a:t>Ecclesius</a:t>
            </a:r>
            <a:r>
              <a:rPr lang="en-US" sz="2800" b="1" dirty="0" smtClean="0"/>
              <a:t>.</a:t>
            </a:r>
            <a:endParaRPr lang="en-US" sz="2800" b="1" dirty="0"/>
          </a:p>
          <a:p>
            <a:endParaRPr lang="en-US" sz="2800" b="1" dirty="0" smtClean="0"/>
          </a:p>
          <a:p>
            <a:r>
              <a:rPr lang="en-US" sz="2800" b="1" dirty="0" smtClean="0"/>
              <a:t>Octagonal plan w/dome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92612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200092" cy="69365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93381" y="498764"/>
            <a:ext cx="2613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San Vitale is best known for its elaborate mosaics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37010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42395" cy="67517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72218" y="267854"/>
            <a:ext cx="441498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Justinian ruled as pope and </a:t>
            </a:r>
            <a:r>
              <a:rPr lang="en-US" sz="2400" b="1" dirty="0" smtClean="0"/>
              <a:t>emperor of the Byzantine Empire (</a:t>
            </a:r>
            <a:r>
              <a:rPr lang="en-US" sz="2400" b="1" dirty="0" err="1" smtClean="0"/>
              <a:t>ceasaropapism</a:t>
            </a:r>
            <a:r>
              <a:rPr lang="en-US" sz="2400" b="1" dirty="0" smtClean="0"/>
              <a:t>).</a:t>
            </a:r>
          </a:p>
          <a:p>
            <a:endParaRPr lang="en-US" sz="2400" b="1" dirty="0"/>
          </a:p>
          <a:p>
            <a:r>
              <a:rPr lang="en-US" sz="2400" b="1" dirty="0" smtClean="0"/>
              <a:t>Portraits of Justinian and Theodora serves as propaganda for Justinian’s role as “regent of Christ on Earth.”</a:t>
            </a:r>
          </a:p>
          <a:p>
            <a:endParaRPr lang="en-US" sz="2400" b="1" dirty="0"/>
          </a:p>
          <a:p>
            <a:r>
              <a:rPr lang="en-US" sz="2400" b="1" dirty="0" smtClean="0"/>
              <a:t>Against a gold background, Justinian wears an imperial purple cloak; a halo encircles his crown; he holds communion bread.  </a:t>
            </a:r>
          </a:p>
          <a:p>
            <a:endParaRPr lang="en-US" sz="2400" b="1" dirty="0"/>
          </a:p>
          <a:p>
            <a:r>
              <a:rPr lang="en-US" sz="2400" b="1" dirty="0" smtClean="0"/>
              <a:t>Justinian is the center and most imposing figure.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951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488</Words>
  <Application>Microsoft Office PowerPoint</Application>
  <PresentationFormat>Widescreen</PresentationFormat>
  <Paragraphs>54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Lucida Calligraphy</vt:lpstr>
      <vt:lpstr>Office Theme</vt:lpstr>
      <vt:lpstr>Medieval Art</vt:lpstr>
      <vt:lpstr>Byzantine Art</vt:lpstr>
      <vt:lpstr>Hagia Sophia. Constantinople (Istanbul). Anthemius of Tralles and Isidorus of Miletus. 532–537 C.E. Brick and ceramic elements with stone and mosaic veneer.</vt:lpstr>
      <vt:lpstr>PowerPoint Presentation</vt:lpstr>
      <vt:lpstr>Santa Sabina, Rome c. 422-432 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Medieval Art</dc:title>
  <dc:creator>Stephanie Tatum</dc:creator>
  <cp:lastModifiedBy>Stephanie Tatum</cp:lastModifiedBy>
  <cp:revision>30</cp:revision>
  <dcterms:created xsi:type="dcterms:W3CDTF">2017-10-25T20:34:59Z</dcterms:created>
  <dcterms:modified xsi:type="dcterms:W3CDTF">2018-11-13T18:45:44Z</dcterms:modified>
</cp:coreProperties>
</file>