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88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3" r:id="rId11"/>
    <p:sldId id="284" r:id="rId12"/>
    <p:sldId id="282" r:id="rId13"/>
    <p:sldId id="285" r:id="rId14"/>
    <p:sldId id="286" r:id="rId15"/>
    <p:sldId id="287" r:id="rId16"/>
    <p:sldId id="289" r:id="rId17"/>
    <p:sldId id="29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D80B-21C2-4FAB-92F6-EAD9C90C7657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04B7-3650-44CD-B1FE-08147AE96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5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D80B-21C2-4FAB-92F6-EAD9C90C7657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04B7-3650-44CD-B1FE-08147AE96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08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D80B-21C2-4FAB-92F6-EAD9C90C7657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04B7-3650-44CD-B1FE-08147AE96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3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D80B-21C2-4FAB-92F6-EAD9C90C7657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04B7-3650-44CD-B1FE-08147AE96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3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D80B-21C2-4FAB-92F6-EAD9C90C7657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04B7-3650-44CD-B1FE-08147AE96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4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D80B-21C2-4FAB-92F6-EAD9C90C7657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04B7-3650-44CD-B1FE-08147AE96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6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D80B-21C2-4FAB-92F6-EAD9C90C7657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04B7-3650-44CD-B1FE-08147AE96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9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D80B-21C2-4FAB-92F6-EAD9C90C7657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04B7-3650-44CD-B1FE-08147AE96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62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D80B-21C2-4FAB-92F6-EAD9C90C7657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04B7-3650-44CD-B1FE-08147AE96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1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D80B-21C2-4FAB-92F6-EAD9C90C7657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04B7-3650-44CD-B1FE-08147AE96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4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D80B-21C2-4FAB-92F6-EAD9C90C7657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04B7-3650-44CD-B1FE-08147AE96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7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9D80B-21C2-4FAB-92F6-EAD9C90C7657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104B7-3650-44CD-B1FE-08147AE96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3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itannica.com/technology/pinnacle" TargetMode="External"/><Relationship Id="rId3" Type="http://schemas.openxmlformats.org/officeDocument/2006/relationships/hyperlink" Target="https://www.britannica.com/technology/arch-architecture" TargetMode="External"/><Relationship Id="rId7" Type="http://schemas.openxmlformats.org/officeDocument/2006/relationships/hyperlink" Target="https://www.britannica.com/technology/vault-architecture" TargetMode="External"/><Relationship Id="rId12" Type="http://schemas.openxmlformats.org/officeDocument/2006/relationships/hyperlink" Target="https://www.britannica.com/art/Gothic-architectur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ritannica.com/technology/roof" TargetMode="External"/><Relationship Id="rId11" Type="http://schemas.openxmlformats.org/officeDocument/2006/relationships/hyperlink" Target="https://www.britannica.com/technology/buttress-architecture" TargetMode="External"/><Relationship Id="rId5" Type="http://schemas.openxmlformats.org/officeDocument/2006/relationships/hyperlink" Target="https://www.britannica.com/technology/pier-architecture" TargetMode="External"/><Relationship Id="rId10" Type="http://schemas.openxmlformats.org/officeDocument/2006/relationships/hyperlink" Target="https://www.merriam-webster.com/dictionary/enhancing" TargetMode="External"/><Relationship Id="rId4" Type="http://schemas.openxmlformats.org/officeDocument/2006/relationships/hyperlink" Target="https://www.britannica.com/technology/wall" TargetMode="External"/><Relationship Id="rId9" Type="http://schemas.openxmlformats.org/officeDocument/2006/relationships/hyperlink" Target="https://www.britannica.com/technology/orname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smtClean="0"/>
              <a:t>Gothic 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Years: 1100-1500 CE</a:t>
            </a:r>
          </a:p>
          <a:p>
            <a:r>
              <a:rPr lang="en-US" dirty="0" smtClean="0"/>
              <a:t>Region: Europe</a:t>
            </a:r>
          </a:p>
          <a:p>
            <a:r>
              <a:rPr lang="en-US" dirty="0" smtClean="0"/>
              <a:t>Style: </a:t>
            </a:r>
            <a:r>
              <a:rPr lang="en-US" dirty="0"/>
              <a:t>More realistic and </a:t>
            </a:r>
            <a:r>
              <a:rPr lang="en-US" dirty="0" smtClean="0"/>
              <a:t>life-like figures, naturalistic; Secular themes; Chivalric themes</a:t>
            </a:r>
          </a:p>
          <a:p>
            <a:r>
              <a:rPr lang="en-US" dirty="0" smtClean="0"/>
              <a:t>Books: </a:t>
            </a:r>
            <a:r>
              <a:rPr lang="en-US" dirty="0"/>
              <a:t>Printed paintings take place of illuminated </a:t>
            </a:r>
            <a:r>
              <a:rPr lang="en-US" dirty="0" smtClean="0"/>
              <a:t>manuscripts</a:t>
            </a:r>
          </a:p>
          <a:p>
            <a:r>
              <a:rPr lang="en-US" dirty="0" smtClean="0"/>
              <a:t>Architecture: </a:t>
            </a:r>
            <a:r>
              <a:rPr lang="en-US" dirty="0"/>
              <a:t>Ribbed vaults; flying buttresses; </a:t>
            </a:r>
            <a:r>
              <a:rPr lang="en-US" dirty="0" smtClean="0"/>
              <a:t>pinnacles</a:t>
            </a:r>
          </a:p>
          <a:p>
            <a:r>
              <a:rPr lang="en-US" dirty="0" smtClean="0"/>
              <a:t>Paintings: </a:t>
            </a:r>
            <a:r>
              <a:rPr lang="en-US" dirty="0"/>
              <a:t>Life-like and colorful</a:t>
            </a:r>
          </a:p>
        </p:txBody>
      </p:sp>
    </p:spTree>
    <p:extLst>
      <p:ext uri="{BB962C8B-B14F-4D97-AF65-F5344CB8AC3E}">
        <p14:creationId xmlns:p14="http://schemas.microsoft.com/office/powerpoint/2010/main" val="2745210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788" y="1"/>
            <a:ext cx="8562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08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90959"/>
            <a:ext cx="9084310" cy="67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55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241" y="-80266"/>
            <a:ext cx="9133840" cy="684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10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108391"/>
            <a:ext cx="8871902" cy="658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42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0"/>
            <a:ext cx="8282304" cy="67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74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79"/>
            <a:ext cx="9138284" cy="67133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132" y="1586814"/>
            <a:ext cx="5712696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86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784"/>
            <a:ext cx="10363200" cy="6267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63200" y="443345"/>
            <a:ext cx="164407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Artist: Jan Van Eyck</a:t>
            </a:r>
          </a:p>
          <a:p>
            <a:endParaRPr lang="en-US" sz="3200" b="1" dirty="0"/>
          </a:p>
          <a:p>
            <a:endParaRPr lang="en-US" sz="3200" b="1" dirty="0" smtClean="0"/>
          </a:p>
          <a:p>
            <a:r>
              <a:rPr lang="en-US" sz="3200" b="1" dirty="0" smtClean="0"/>
              <a:t>Triptych= three panels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83743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7" y="955040"/>
            <a:ext cx="11976511" cy="491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00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1"/>
            <a:ext cx="9367837" cy="684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0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19" y="0"/>
            <a:ext cx="10201275" cy="694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53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025"/>
            <a:ext cx="7248525" cy="6770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48525" y="254000"/>
            <a:ext cx="4841875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Giotto</a:t>
            </a:r>
            <a:r>
              <a:rPr lang="en-US" sz="2800" dirty="0" smtClean="0"/>
              <a:t> is known as the father of Western painting.</a:t>
            </a:r>
          </a:p>
          <a:p>
            <a:endParaRPr lang="en-US" sz="2800" dirty="0" smtClean="0"/>
          </a:p>
          <a:p>
            <a:r>
              <a:rPr lang="en-US" sz="2800" dirty="0" smtClean="0"/>
              <a:t>Rational sense of space (not yet vertical sense, but figures overlap)</a:t>
            </a:r>
          </a:p>
          <a:p>
            <a:endParaRPr lang="en-US" sz="2800" dirty="0"/>
          </a:p>
          <a:p>
            <a:r>
              <a:rPr lang="en-US" sz="2800" b="1" dirty="0" smtClean="0"/>
              <a:t>Chiaroscuro</a:t>
            </a:r>
            <a:r>
              <a:rPr lang="en-US" sz="2800" dirty="0" smtClean="0"/>
              <a:t>=play of light and shadow or shading to create depth and realism</a:t>
            </a:r>
          </a:p>
          <a:p>
            <a:endParaRPr lang="en-US" sz="2800" dirty="0"/>
          </a:p>
          <a:p>
            <a:r>
              <a:rPr lang="en-US" sz="2800" b="1" dirty="0" smtClean="0"/>
              <a:t>Foreshortened</a:t>
            </a:r>
            <a:r>
              <a:rPr lang="en-US" sz="2800" dirty="0" smtClean="0"/>
              <a:t> arms of angels project forward (as objects move toward the front, they look shorter)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96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37" y="100012"/>
            <a:ext cx="9839325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20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" y="131280"/>
            <a:ext cx="9690735" cy="655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09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360" y="91441"/>
            <a:ext cx="9682408" cy="671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33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560" y="196813"/>
            <a:ext cx="8406803" cy="666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36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65" y="323875"/>
            <a:ext cx="6651943" cy="64618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19208" y="296166"/>
            <a:ext cx="521577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Flying buttress, </a:t>
            </a:r>
            <a:r>
              <a:rPr lang="en-US" sz="2400" dirty="0"/>
              <a:t>masonry structure typically consisting of an inclined bar carried on a half </a:t>
            </a:r>
            <a:r>
              <a:rPr lang="en-US" sz="2400" u="sng" dirty="0">
                <a:hlinkClick r:id="rId3"/>
              </a:rPr>
              <a:t>arch</a:t>
            </a:r>
            <a:r>
              <a:rPr lang="en-US" sz="2400" dirty="0"/>
              <a:t> that extends (“flies”) from the upper part of a </a:t>
            </a:r>
            <a:r>
              <a:rPr lang="en-US" sz="2400" u="sng" dirty="0">
                <a:hlinkClick r:id="rId4"/>
              </a:rPr>
              <a:t>wall</a:t>
            </a:r>
            <a:r>
              <a:rPr lang="en-US" sz="2400" dirty="0"/>
              <a:t> to a </a:t>
            </a:r>
            <a:r>
              <a:rPr lang="en-US" sz="2400" u="sng" dirty="0">
                <a:hlinkClick r:id="rId5"/>
              </a:rPr>
              <a:t>pier</a:t>
            </a:r>
            <a:r>
              <a:rPr lang="en-US" sz="2400" dirty="0"/>
              <a:t> some distance away and carries the thrust of a </a:t>
            </a:r>
            <a:r>
              <a:rPr lang="en-US" sz="2400" u="sng" dirty="0">
                <a:hlinkClick r:id="rId6"/>
              </a:rPr>
              <a:t>roof</a:t>
            </a:r>
            <a:r>
              <a:rPr lang="en-US" sz="2400" dirty="0"/>
              <a:t> or </a:t>
            </a:r>
            <a:r>
              <a:rPr lang="en-US" sz="2400" u="sng" dirty="0">
                <a:hlinkClick r:id="rId7"/>
              </a:rPr>
              <a:t>vault</a:t>
            </a:r>
            <a:r>
              <a:rPr lang="en-US" sz="2400" dirty="0"/>
              <a:t>. A </a:t>
            </a:r>
            <a:r>
              <a:rPr lang="en-US" sz="2400" u="sng" dirty="0">
                <a:hlinkClick r:id="rId8"/>
              </a:rPr>
              <a:t>pinnacle</a:t>
            </a:r>
            <a:r>
              <a:rPr lang="en-US" sz="2400" dirty="0"/>
              <a:t> (vertical </a:t>
            </a:r>
            <a:r>
              <a:rPr lang="en-US" sz="2400" u="sng" dirty="0">
                <a:hlinkClick r:id="rId9"/>
              </a:rPr>
              <a:t>ornament</a:t>
            </a:r>
            <a:r>
              <a:rPr lang="en-US" sz="2400" dirty="0"/>
              <a:t> of pyramidal or conical shape) often crowns the pier, adding weight and </a:t>
            </a:r>
            <a:r>
              <a:rPr lang="en-US" sz="2400" u="sng" dirty="0">
                <a:hlinkClick r:id="rId10"/>
              </a:rPr>
              <a:t>enhancing</a:t>
            </a:r>
            <a:r>
              <a:rPr lang="en-US" sz="2400" dirty="0"/>
              <a:t> stability. The flying buttress evolved in the Gothic era from earlier simpler, hidden supports. The design increased the supporting power of the </a:t>
            </a:r>
            <a:r>
              <a:rPr lang="en-US" sz="2400" u="sng" dirty="0">
                <a:hlinkClick r:id="rId11"/>
              </a:rPr>
              <a:t>buttress</a:t>
            </a:r>
            <a:r>
              <a:rPr lang="en-US" sz="2400" dirty="0"/>
              <a:t> and allowed for the creation of the high-ceilinged churches typical of </a:t>
            </a:r>
            <a:r>
              <a:rPr lang="en-US" sz="2400" u="sng" dirty="0">
                <a:hlinkClick r:id="rId12"/>
              </a:rPr>
              <a:t>Gothic architecture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485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113</Words>
  <Application>Microsoft Office PowerPoint</Application>
  <PresentationFormat>Widescreen</PresentationFormat>
  <Paragraphs>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Gothic 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Medieval Art</dc:title>
  <dc:creator>Stephanie Tatum</dc:creator>
  <cp:lastModifiedBy>Stephanie Tatum</cp:lastModifiedBy>
  <cp:revision>30</cp:revision>
  <dcterms:created xsi:type="dcterms:W3CDTF">2017-10-25T20:34:59Z</dcterms:created>
  <dcterms:modified xsi:type="dcterms:W3CDTF">2018-11-13T18:45:20Z</dcterms:modified>
</cp:coreProperties>
</file>