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8538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6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88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85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42461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7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4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1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2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72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776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246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Use this for EVERY essay.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48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Parenthetical (or In-text) 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62057"/>
            <a:ext cx="9601200" cy="3581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Citations go inside parentheses at the end of the quotation.</a:t>
            </a:r>
          </a:p>
          <a:p>
            <a:r>
              <a:rPr lang="en-US" dirty="0" smtClean="0"/>
              <a:t>Place the AFTER the final quotation mark and BEFORE the final punctuation of the sentence.</a:t>
            </a:r>
          </a:p>
          <a:p>
            <a:r>
              <a:rPr lang="en-US" dirty="0" smtClean="0"/>
              <a:t>Use the author’s last name and page or line number.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the author’s name is mentioned in the sentence lead-in, do not place it in the citation since it is redundant.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816" y="5140250"/>
            <a:ext cx="7316342" cy="13250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3800" y="3293241"/>
            <a:ext cx="7446358" cy="1017007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 rot="2673165">
            <a:off x="7362283" y="2728144"/>
            <a:ext cx="558048" cy="1314450"/>
          </a:xfrm>
          <a:prstGeom prst="down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Down Arrow 7"/>
          <p:cNvSpPr/>
          <p:nvPr/>
        </p:nvSpPr>
        <p:spPr>
          <a:xfrm rot="2673165">
            <a:off x="4136783" y="4945454"/>
            <a:ext cx="558048" cy="1314450"/>
          </a:xfrm>
          <a:prstGeom prst="down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278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Upper Left Corner Of The First Page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Your Name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Mrs. Tatum</a:t>
            </a:r>
          </a:p>
          <a:p>
            <a:pPr marL="0" indent="0">
              <a:buNone/>
            </a:pPr>
            <a:r>
              <a:rPr lang="en-US" b="1" dirty="0" smtClean="0"/>
              <a:t>Class , Period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Date</a:t>
            </a:r>
            <a:endParaRPr lang="en-US" b="1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Space one line before typing your title.)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2127"/>
          <a:stretch/>
        </p:blipFill>
        <p:spPr>
          <a:xfrm>
            <a:off x="5941561" y="685800"/>
            <a:ext cx="5731819" cy="585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0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5600"/>
            <a:ext cx="9601200" cy="3581400"/>
          </a:xfrm>
        </p:spPr>
        <p:txBody>
          <a:bodyPr/>
          <a:lstStyle/>
          <a:p>
            <a:pPr lvl="0"/>
            <a:r>
              <a:rPr lang="en-US" dirty="0"/>
              <a:t>Center and type the </a:t>
            </a:r>
            <a:r>
              <a:rPr lang="en-US" b="1" dirty="0"/>
              <a:t>title</a:t>
            </a:r>
            <a:r>
              <a:rPr lang="en-US" dirty="0"/>
              <a:t> of the paper.  </a:t>
            </a:r>
            <a:endParaRPr lang="en-US" dirty="0" smtClean="0"/>
          </a:p>
          <a:p>
            <a:pPr lvl="0"/>
            <a:r>
              <a:rPr lang="en-US" dirty="0" smtClean="0"/>
              <a:t>Use </a:t>
            </a:r>
            <a:r>
              <a:rPr lang="en-US" dirty="0"/>
              <a:t>standard capitalization rules.  </a:t>
            </a:r>
            <a:endParaRPr lang="en-US" dirty="0" smtClean="0"/>
          </a:p>
          <a:p>
            <a:pPr lvl="0"/>
            <a:r>
              <a:rPr lang="en-US" dirty="0" smtClean="0"/>
              <a:t>Space </a:t>
            </a:r>
            <a:r>
              <a:rPr lang="en-US" dirty="0"/>
              <a:t>one line between the title and the body of the paper.  </a:t>
            </a:r>
            <a:endParaRPr lang="en-US" dirty="0" smtClean="0"/>
          </a:p>
          <a:p>
            <a:pPr lvl="0"/>
            <a:r>
              <a:rPr lang="en-US" dirty="0" smtClean="0"/>
              <a:t>Do </a:t>
            </a:r>
            <a:r>
              <a:rPr lang="en-US" dirty="0"/>
              <a:t>not underline, bold, italicize or otherwise alter the </a:t>
            </a:r>
            <a:r>
              <a:rPr lang="en-US" dirty="0" smtClean="0"/>
              <a:t>title (unless there is a title in your title).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4917" b="32976"/>
          <a:stretch/>
        </p:blipFill>
        <p:spPr>
          <a:xfrm>
            <a:off x="839749" y="3784291"/>
            <a:ext cx="10988191" cy="208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33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Double-space the </a:t>
            </a:r>
            <a:r>
              <a:rPr lang="en-US" b="1" dirty="0"/>
              <a:t>body</a:t>
            </a:r>
            <a:r>
              <a:rPr lang="en-US" dirty="0"/>
              <a:t> of the paper.  </a:t>
            </a:r>
            <a:endParaRPr lang="en-US" dirty="0" smtClean="0"/>
          </a:p>
          <a:p>
            <a:pPr lvl="0"/>
            <a:r>
              <a:rPr lang="en-US" dirty="0" smtClean="0"/>
              <a:t>In </a:t>
            </a:r>
            <a:r>
              <a:rPr lang="en-US" dirty="0"/>
              <a:t>Microsoft Word: Go to </a:t>
            </a:r>
            <a:r>
              <a:rPr lang="en-US" i="1" dirty="0"/>
              <a:t>Paragraph</a:t>
            </a:r>
            <a:r>
              <a:rPr lang="en-US" dirty="0"/>
              <a:t> in the tool bar (or right click and choose </a:t>
            </a:r>
            <a:r>
              <a:rPr lang="en-US" i="1" dirty="0"/>
              <a:t>Paragraph</a:t>
            </a:r>
            <a:r>
              <a:rPr lang="en-US" dirty="0"/>
              <a:t>). Under </a:t>
            </a:r>
            <a:r>
              <a:rPr lang="en-US" i="1" dirty="0"/>
              <a:t>Indents and Spacing</a:t>
            </a:r>
            <a:r>
              <a:rPr lang="en-US" dirty="0"/>
              <a:t> go to </a:t>
            </a:r>
            <a:r>
              <a:rPr lang="en-US" i="1" dirty="0"/>
              <a:t>Line Spacing</a:t>
            </a:r>
            <a:r>
              <a:rPr lang="en-US" dirty="0"/>
              <a:t>. Choose “Double” or “2.0.”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499" y="3683000"/>
            <a:ext cx="3154851" cy="1966913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flipH="1">
            <a:off x="3902878" y="3465513"/>
            <a:ext cx="398781" cy="1200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7708" t="4948" r="40521" b="65626"/>
          <a:stretch/>
        </p:blipFill>
        <p:spPr>
          <a:xfrm>
            <a:off x="5901775" y="3465513"/>
            <a:ext cx="2654300" cy="28702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10800000">
            <a:off x="6908800" y="4775200"/>
            <a:ext cx="2209800" cy="24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73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For a typed paper, use 12-point Times New Roman </a:t>
            </a:r>
            <a:r>
              <a:rPr lang="en-US" b="1" dirty="0"/>
              <a:t>font</a:t>
            </a:r>
            <a:r>
              <a:rPr lang="en-US" dirty="0"/>
              <a:t> only.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101" y="2720590"/>
            <a:ext cx="4702326" cy="228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lang="en-US" dirty="0" smtClean="0"/>
              <a:t>Page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9601200" cy="4343400"/>
          </a:xfrm>
        </p:spPr>
        <p:txBody>
          <a:bodyPr/>
          <a:lstStyle/>
          <a:p>
            <a:pPr lvl="0"/>
            <a:r>
              <a:rPr lang="en-US" dirty="0"/>
              <a:t>N</a:t>
            </a:r>
            <a:r>
              <a:rPr lang="en-US" dirty="0" smtClean="0"/>
              <a:t>umber </a:t>
            </a:r>
            <a:r>
              <a:rPr lang="en-US" dirty="0"/>
              <a:t>all pages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u="sng" dirty="0"/>
              <a:t>upper right-hand corner</a:t>
            </a:r>
            <a:r>
              <a:rPr lang="en-US" dirty="0"/>
              <a:t>.  </a:t>
            </a:r>
            <a:endParaRPr lang="en-US" dirty="0" smtClean="0"/>
          </a:p>
          <a:p>
            <a:pPr lvl="0"/>
            <a:r>
              <a:rPr lang="en-US" dirty="0" smtClean="0"/>
              <a:t>Type </a:t>
            </a:r>
            <a:r>
              <a:rPr lang="en-US" dirty="0"/>
              <a:t>your name immediately before the page number with no comma.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	Highlight your name and the page number; 					choose TNR 12.  Word DOES NOT default to 					the font and size of the rest of the paper.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726" y="2387601"/>
            <a:ext cx="628650" cy="666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5312" t="5990" r="21563" b="25390"/>
          <a:stretch/>
        </p:blipFill>
        <p:spPr>
          <a:xfrm>
            <a:off x="1736726" y="2387601"/>
            <a:ext cx="4190999" cy="4330699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10523429">
            <a:off x="4222004" y="4251251"/>
            <a:ext cx="1371600" cy="305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8711" y="4876800"/>
            <a:ext cx="1781175" cy="1828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l="61354" t="50912" r="3334" b="36848"/>
          <a:stretch/>
        </p:blipFill>
        <p:spPr>
          <a:xfrm>
            <a:off x="6118075" y="3414846"/>
            <a:ext cx="43053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Somebody Says Lead-in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5088366"/>
            <a:ext cx="10042264" cy="1538345"/>
          </a:xfrm>
        </p:spPr>
        <p:txBody>
          <a:bodyPr/>
          <a:lstStyle/>
          <a:p>
            <a:r>
              <a:rPr lang="en-US" dirty="0" smtClean="0"/>
              <a:t>Begin with a reference to the speaker.</a:t>
            </a:r>
          </a:p>
          <a:p>
            <a:r>
              <a:rPr lang="en-US" dirty="0"/>
              <a:t>A</a:t>
            </a:r>
            <a:r>
              <a:rPr lang="en-US" dirty="0" smtClean="0"/>
              <a:t>dd a “says” word such as “admits,” “supposes,” “argues,” “reflects,” etc.</a:t>
            </a:r>
          </a:p>
          <a:p>
            <a:r>
              <a:rPr lang="en-US" dirty="0" smtClean="0"/>
              <a:t>Add a comma after the “says” word.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462" y="1917700"/>
            <a:ext cx="10655840" cy="3035300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 rot="999033">
            <a:off x="8597900" y="1250948"/>
            <a:ext cx="1092200" cy="1562100"/>
          </a:xfrm>
          <a:prstGeom prst="downArrow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286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Blended Lead-in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024743"/>
            <a:ext cx="10376717" cy="1856385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1320892">
            <a:off x="9679425" y="1399700"/>
            <a:ext cx="832757" cy="1314450"/>
          </a:xfrm>
          <a:prstGeom prst="down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Right Arrow 5"/>
          <p:cNvSpPr/>
          <p:nvPr/>
        </p:nvSpPr>
        <p:spPr>
          <a:xfrm rot="18323299">
            <a:off x="4181813" y="3617301"/>
            <a:ext cx="1600200" cy="1012195"/>
          </a:xfrm>
          <a:prstGeom prst="righ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4887459"/>
            <a:ext cx="8794376" cy="126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4048" lvl="0" indent="-384048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>
                <a:solidFill>
                  <a:srgbClr val="4A2318"/>
                </a:solidFill>
              </a:rPr>
              <a:t>Begin with </a:t>
            </a:r>
            <a:r>
              <a:rPr lang="en-US" sz="2000" dirty="0" smtClean="0">
                <a:solidFill>
                  <a:srgbClr val="4A2318"/>
                </a:solidFill>
              </a:rPr>
              <a:t>your own sentence.</a:t>
            </a:r>
            <a:endParaRPr lang="en-US" sz="2000" dirty="0">
              <a:solidFill>
                <a:srgbClr val="4A2318"/>
              </a:solidFill>
            </a:endParaRPr>
          </a:p>
          <a:p>
            <a:pPr marL="384048" lvl="0" indent="-384048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 smtClean="0">
                <a:solidFill>
                  <a:srgbClr val="4A2318"/>
                </a:solidFill>
              </a:rPr>
              <a:t>Blend the quote into your sentence seamlessly.</a:t>
            </a:r>
          </a:p>
          <a:p>
            <a:pPr marL="384048" lvl="0" indent="-384048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 smtClean="0">
                <a:solidFill>
                  <a:srgbClr val="4A2318"/>
                </a:solidFill>
              </a:rPr>
              <a:t>Add punctuation that would naturally occur in the sentence.</a:t>
            </a:r>
            <a:endParaRPr lang="en-US" sz="2000" dirty="0">
              <a:solidFill>
                <a:srgbClr val="4A23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96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Lead-in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7900" y="2171700"/>
            <a:ext cx="10730150" cy="2387794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691245">
            <a:off x="7086599" y="1519812"/>
            <a:ext cx="1054100" cy="1409700"/>
          </a:xfrm>
          <a:prstGeom prst="downArrow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4948518"/>
            <a:ext cx="8762104" cy="118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4048" lvl="0" indent="-384048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dirty="0">
                <a:solidFill>
                  <a:srgbClr val="4A2318"/>
                </a:solidFill>
              </a:rPr>
              <a:t>Begin with </a:t>
            </a:r>
            <a:r>
              <a:rPr lang="en-US" dirty="0" smtClean="0">
                <a:solidFill>
                  <a:srgbClr val="4A2318"/>
                </a:solidFill>
              </a:rPr>
              <a:t>a COMPLETE sentence that refers to the topic of the quote.</a:t>
            </a:r>
            <a:endParaRPr lang="en-US" dirty="0">
              <a:solidFill>
                <a:srgbClr val="4A2318"/>
              </a:solidFill>
            </a:endParaRPr>
          </a:p>
          <a:p>
            <a:pPr marL="384048" lvl="0" indent="-384048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dirty="0" smtClean="0">
                <a:solidFill>
                  <a:srgbClr val="4A2318"/>
                </a:solidFill>
              </a:rPr>
              <a:t>Add a colon at the end of the sentence before quote.</a:t>
            </a:r>
          </a:p>
          <a:p>
            <a:pPr marL="384048" lvl="0" indent="-384048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dirty="0" smtClean="0">
                <a:solidFill>
                  <a:srgbClr val="4A2318"/>
                </a:solidFill>
              </a:rPr>
              <a:t>Add a COMPLETE sentence quote.</a:t>
            </a:r>
            <a:endParaRPr lang="en-US" dirty="0">
              <a:solidFill>
                <a:srgbClr val="4A23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54175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336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MLA Format</vt:lpstr>
      <vt:lpstr>Heading</vt:lpstr>
      <vt:lpstr>Title</vt:lpstr>
      <vt:lpstr>Double Space</vt:lpstr>
      <vt:lpstr>Font</vt:lpstr>
      <vt:lpstr>Page Numbers</vt:lpstr>
      <vt:lpstr>Somebody Says Lead-in</vt:lpstr>
      <vt:lpstr>Blended Lead-in</vt:lpstr>
      <vt:lpstr>Sentence Lead-in</vt:lpstr>
      <vt:lpstr>Parenthetical (or In-text) Citations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Tatum</dc:creator>
  <cp:lastModifiedBy>Stephanie Tatum</cp:lastModifiedBy>
  <cp:revision>5</cp:revision>
  <dcterms:created xsi:type="dcterms:W3CDTF">2018-08-15T13:56:40Z</dcterms:created>
  <dcterms:modified xsi:type="dcterms:W3CDTF">2018-08-15T14:57:31Z</dcterms:modified>
</cp:coreProperties>
</file>