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84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Rumi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215" y="4553712"/>
            <a:ext cx="7315200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Sufi poet and mystic</a:t>
            </a:r>
          </a:p>
          <a:p>
            <a:r>
              <a:rPr lang="en-US" sz="2800" dirty="0" smtClean="0"/>
              <a:t>1207-1273</a:t>
            </a:r>
            <a:endParaRPr lang="en-US" sz="2800" dirty="0"/>
          </a:p>
        </p:txBody>
      </p:sp>
      <p:pic>
        <p:nvPicPr>
          <p:cNvPr id="1028" name="Picture 4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1094494"/>
            <a:ext cx="4746625" cy="4684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481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My favorite Rumi quotes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/>
              <a:t>“Out beyond ideas of wrongdoing and rightdoing there is a field. I'll meet you there</a:t>
            </a:r>
            <a:r>
              <a:rPr lang="en-US" sz="3200" dirty="0" smtClean="0"/>
              <a:t>.”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/>
              <a:t>“Conventional opinion is the ruin of our souls</a:t>
            </a:r>
            <a:r>
              <a:rPr lang="en-US" sz="3200" dirty="0" smtClean="0"/>
              <a:t>.”</a:t>
            </a:r>
          </a:p>
          <a:p>
            <a:endParaRPr lang="en-US" sz="3200" dirty="0"/>
          </a:p>
          <a:p>
            <a:r>
              <a:rPr lang="en-US" sz="3200" dirty="0"/>
              <a:t>“Let the beauty of what you love be what you do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446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4800" dirty="0"/>
              <a:t>Read the introduction to Rumi’s Mystical poetry on pp. 2-3 &amp; </a:t>
            </a:r>
            <a:r>
              <a:rPr lang="en-US" sz="4800" dirty="0" smtClean="0"/>
              <a:t>114-116 in your literature textbook and the handout.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2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Sufism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642" y="371475"/>
            <a:ext cx="7684557" cy="619125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Sufism is an Islamic movement in the 10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century that stressed the immediate, personal union of the human soul with God</a:t>
            </a:r>
          </a:p>
          <a:p>
            <a:r>
              <a:rPr lang="en-US" altLang="en-US" sz="2400" dirty="0" smtClean="0">
                <a:solidFill>
                  <a:schemeClr val="tx1"/>
                </a:solidFill>
              </a:rPr>
              <a:t>Sufism </a:t>
            </a:r>
            <a:r>
              <a:rPr lang="en-US" altLang="en-US" sz="2400" dirty="0">
                <a:solidFill>
                  <a:schemeClr val="tx1"/>
                </a:solidFill>
              </a:rPr>
              <a:t>“belongs to the sciences of the religious law that originated in Islam”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Divine worship, devotion to God, aversion from the world, abstinence from wealth, retirement into solitude for worship – all common among early Muslims</a:t>
            </a:r>
          </a:p>
          <a:p>
            <a:r>
              <a:rPr lang="en-US" altLang="en-US" sz="2400" dirty="0" smtClean="0">
                <a:solidFill>
                  <a:schemeClr val="tx1"/>
                </a:solidFill>
              </a:rPr>
              <a:t>Asceticism—negligence of the body and self</a:t>
            </a:r>
            <a:endParaRPr lang="en-US" altLang="en-US" sz="2400" dirty="0">
              <a:solidFill>
                <a:schemeClr val="tx1"/>
              </a:solidFill>
            </a:endParaRPr>
          </a:p>
          <a:p>
            <a:r>
              <a:rPr lang="en-US" altLang="en-US" sz="2400" dirty="0">
                <a:solidFill>
                  <a:schemeClr val="tx1"/>
                </a:solidFill>
              </a:rPr>
              <a:t>Intuitive perception of psychological states and stations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Self-scrutiny and quest for knowledge and unity with God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Special language for inner experience, parallel to other fields of religious knowledge</a:t>
            </a:r>
          </a:p>
          <a:p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04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7200" dirty="0" smtClean="0"/>
              <a:t>Rumi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9267" y="247651"/>
            <a:ext cx="7875057" cy="6238874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400" dirty="0" smtClean="0"/>
              <a:t>Father was an Islamic teacher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400" dirty="0" smtClean="0"/>
              <a:t>Lived in what is modern Turkey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400" dirty="0" smtClean="0"/>
              <a:t>Became a Sufi master </a:t>
            </a:r>
            <a:endParaRPr lang="en-US" sz="3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400" dirty="0" smtClean="0"/>
              <a:t>Established “whirling dervishes” – a group who taught hypnotic dancing was a means to spiritual enlightenment</a:t>
            </a:r>
          </a:p>
          <a:p>
            <a:r>
              <a:rPr lang="en-US" altLang="en-US" sz="3400" i="1" dirty="0" smtClean="0"/>
              <a:t>Considered the </a:t>
            </a:r>
            <a:r>
              <a:rPr lang="en-US" altLang="en-US" sz="3400" i="1" dirty="0"/>
              <a:t>greatest mystical poet of Islam</a:t>
            </a:r>
            <a:r>
              <a:rPr lang="tr-TR" altLang="en-US" sz="3400" i="1" dirty="0" smtClean="0"/>
              <a:t>.</a:t>
            </a:r>
            <a:endParaRPr lang="tr-TR" altLang="en-US" sz="3400" i="1" dirty="0"/>
          </a:p>
          <a:p>
            <a:r>
              <a:rPr lang="en-US" altLang="en-US" sz="3400" i="1" dirty="0"/>
              <a:t>Attracted spiritual seekers from almost every religion in the </a:t>
            </a:r>
            <a:r>
              <a:rPr lang="en-US" altLang="en-US" sz="3400" i="1" dirty="0" smtClean="0"/>
              <a:t>world</a:t>
            </a:r>
            <a:endParaRPr lang="tr-TR" altLang="en-US" sz="3400" i="1" dirty="0"/>
          </a:p>
          <a:p>
            <a:r>
              <a:rPr lang="en-US" altLang="en-US" sz="3400" i="1" dirty="0"/>
              <a:t>Even in his day, Rumi was sought out by merchants and kings, devout worshippers and rebellious seekers, famous scholars and common peasants, men and women. </a:t>
            </a:r>
            <a:endParaRPr lang="tr-TR" altLang="en-US" sz="3400" i="1" dirty="0"/>
          </a:p>
          <a:p>
            <a:r>
              <a:rPr lang="en-US" altLang="en-US" sz="3400" i="1" dirty="0"/>
              <a:t>At his funeral, Muslims, Christians, Jews from Arabs, Persians, Turks and Romans honored him</a:t>
            </a:r>
            <a:r>
              <a:rPr lang="en-US" altLang="en-US" sz="3400" i="1" dirty="0" smtClean="0"/>
              <a:t>.</a:t>
            </a:r>
            <a:endParaRPr lang="en-US" altLang="en-US" sz="3400" i="1" dirty="0"/>
          </a:p>
        </p:txBody>
      </p:sp>
    </p:spTree>
    <p:extLst>
      <p:ext uri="{BB962C8B-B14F-4D97-AF65-F5344CB8AC3E}">
        <p14:creationId xmlns:p14="http://schemas.microsoft.com/office/powerpoint/2010/main" val="2362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36790" y="2669336"/>
            <a:ext cx="2694317" cy="990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800" dirty="0" smtClean="0"/>
              <a:t>Literary Analysis</a:t>
            </a:r>
            <a:br>
              <a:rPr lang="en-US" sz="4800" dirty="0" smtClean="0"/>
            </a:br>
            <a:r>
              <a:rPr lang="en-US" sz="4800" dirty="0" smtClean="0"/>
              <a:t>Skills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4468" y="707367"/>
            <a:ext cx="6443932" cy="5374256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Didactic literature: teaches beliefs of the culture through aphorisms or short, pointed statements of human truth</a:t>
            </a:r>
          </a:p>
          <a:p>
            <a:pPr eaLnBrk="1" hangingPunct="1">
              <a:defRPr/>
            </a:pPr>
            <a:r>
              <a:rPr lang="en-US" sz="2800" dirty="0" smtClean="0"/>
              <a:t>Analogy – comparison of how two things are similar</a:t>
            </a:r>
          </a:p>
          <a:p>
            <a:pPr eaLnBrk="1" hangingPunct="1">
              <a:defRPr/>
            </a:pPr>
            <a:r>
              <a:rPr lang="en-US" sz="2800" dirty="0" smtClean="0"/>
              <a:t>Metaphor </a:t>
            </a:r>
          </a:p>
          <a:p>
            <a:pPr lvl="1" eaLnBrk="1" hangingPunct="1">
              <a:defRPr/>
            </a:pPr>
            <a:r>
              <a:rPr lang="en-US" sz="2800" dirty="0"/>
              <a:t>Direct: establishes direct connection</a:t>
            </a:r>
          </a:p>
          <a:p>
            <a:pPr lvl="2" eaLnBrk="1" hangingPunct="1">
              <a:defRPr/>
            </a:pPr>
            <a:r>
              <a:rPr lang="en-US" sz="2800" i="1" dirty="0"/>
              <a:t>This being human is a guest house.</a:t>
            </a:r>
          </a:p>
          <a:p>
            <a:pPr lvl="1" eaLnBrk="1" hangingPunct="1">
              <a:defRPr/>
            </a:pPr>
            <a:r>
              <a:rPr lang="en-US" sz="2800" dirty="0"/>
              <a:t>Implied: suggest comparison</a:t>
            </a:r>
          </a:p>
          <a:p>
            <a:pPr lvl="2" eaLnBrk="1" hangingPunct="1">
              <a:defRPr/>
            </a:pPr>
            <a:r>
              <a:rPr lang="en-US" sz="2800" i="1" dirty="0"/>
              <a:t>…getting always more/ marks on your preserving tablets</a:t>
            </a:r>
          </a:p>
        </p:txBody>
      </p:sp>
    </p:spTree>
    <p:extLst>
      <p:ext uri="{BB962C8B-B14F-4D97-AF65-F5344CB8AC3E}">
        <p14:creationId xmlns:p14="http://schemas.microsoft.com/office/powerpoint/2010/main" val="406854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Read </a:t>
            </a:r>
            <a:r>
              <a:rPr lang="en-US" sz="4800" i="1" dirty="0" smtClean="0"/>
              <a:t>Elephant in the Dark </a:t>
            </a:r>
            <a:r>
              <a:rPr lang="en-US" sz="4800" dirty="0" smtClean="0"/>
              <a:t>pp. 118-119.</a:t>
            </a:r>
            <a:r>
              <a:rPr lang="en-US" sz="4800" i="1" dirty="0" smtClean="0"/>
              <a:t/>
            </a:r>
            <a:br>
              <a:rPr lang="en-US" sz="4800" i="1" dirty="0" smtClean="0"/>
            </a:br>
            <a:endParaRPr lang="en-US" sz="4800" i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3600" dirty="0"/>
              <a:t>Literal versus symbolic interpretations</a:t>
            </a:r>
          </a:p>
          <a:p>
            <a:pPr eaLnBrk="1" hangingPunct="1">
              <a:defRPr/>
            </a:pPr>
            <a:r>
              <a:rPr lang="en-US" sz="3600" dirty="0" smtClean="0"/>
              <a:t>Examination </a:t>
            </a:r>
            <a:r>
              <a:rPr lang="en-US" sz="3600" dirty="0"/>
              <a:t>of part versus whole</a:t>
            </a:r>
          </a:p>
          <a:p>
            <a:pPr eaLnBrk="1" hangingPunct="1">
              <a:defRPr/>
            </a:pPr>
            <a:r>
              <a:rPr lang="en-US" sz="3600" dirty="0"/>
              <a:t>Human distortions</a:t>
            </a:r>
          </a:p>
          <a:p>
            <a:pPr eaLnBrk="1" hangingPunct="1">
              <a:defRPr/>
            </a:pPr>
            <a:r>
              <a:rPr lang="en-US" sz="3600" dirty="0" smtClean="0"/>
              <a:t>Limitation of Human </a:t>
            </a:r>
            <a:r>
              <a:rPr lang="en-US" sz="3600" dirty="0"/>
              <a:t>perceptions</a:t>
            </a:r>
          </a:p>
          <a:p>
            <a:pPr eaLnBrk="1" hangingPunct="1">
              <a:defRPr/>
            </a:pPr>
            <a:r>
              <a:rPr lang="en-US" sz="3600" dirty="0"/>
              <a:t>Human </a:t>
            </a:r>
            <a:r>
              <a:rPr lang="en-US" sz="3600" dirty="0" smtClean="0"/>
              <a:t>cooperation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966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/>
              <a:t>Read </a:t>
            </a:r>
            <a:r>
              <a:rPr lang="en-US" sz="4800" i="1" dirty="0" smtClean="0"/>
              <a:t>Two Kinds of Intelligence </a:t>
            </a:r>
            <a:r>
              <a:rPr lang="en-US" sz="4800" dirty="0" smtClean="0"/>
              <a:t>pp. 120-121.</a:t>
            </a:r>
            <a:endParaRPr lang="en-US" sz="4800" i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Acquired intelligence versus innate intelligence</a:t>
            </a:r>
          </a:p>
          <a:p>
            <a:pPr eaLnBrk="1" hangingPunct="1">
              <a:defRPr/>
            </a:pPr>
            <a:r>
              <a:rPr lang="en-US" sz="3600" dirty="0"/>
              <a:t>Inside out versus outside in</a:t>
            </a:r>
          </a:p>
          <a:p>
            <a:pPr eaLnBrk="1" hangingPunct="1">
              <a:defRPr/>
            </a:pPr>
            <a:r>
              <a:rPr lang="en-US" sz="3600" dirty="0"/>
              <a:t>Memorization versus examination</a:t>
            </a:r>
          </a:p>
          <a:p>
            <a:pPr eaLnBrk="1" hangingPunct="1">
              <a:defRPr/>
            </a:pPr>
            <a:r>
              <a:rPr lang="en-US" sz="3600" dirty="0"/>
              <a:t>Artificial intelligence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77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5400" dirty="0"/>
              <a:t>Read </a:t>
            </a:r>
            <a:r>
              <a:rPr lang="en-US" sz="5400" i="1" dirty="0" smtClean="0"/>
              <a:t>The Guest House </a:t>
            </a:r>
            <a:r>
              <a:rPr lang="en-US" sz="5400" dirty="0" smtClean="0"/>
              <a:t>pp. 122-123.</a:t>
            </a:r>
            <a:endParaRPr lang="en-US" sz="5400" i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Human influences</a:t>
            </a:r>
          </a:p>
          <a:p>
            <a:pPr eaLnBrk="1" hangingPunct="1">
              <a:defRPr/>
            </a:pPr>
            <a:r>
              <a:rPr lang="en-US" sz="3600" dirty="0"/>
              <a:t>Reception versus acceptance</a:t>
            </a:r>
          </a:p>
          <a:p>
            <a:pPr eaLnBrk="1" hangingPunct="1">
              <a:defRPr/>
            </a:pPr>
            <a:r>
              <a:rPr lang="en-US" sz="3600" dirty="0"/>
              <a:t>Expected versus unexpected</a:t>
            </a:r>
          </a:p>
          <a:p>
            <a:pPr eaLnBrk="1" hangingPunct="1">
              <a:defRPr/>
            </a:pPr>
            <a:r>
              <a:rPr lang="en-US" sz="3600" dirty="0"/>
              <a:t>Rejection versus acceptance – freedom?</a:t>
            </a:r>
          </a:p>
        </p:txBody>
      </p:sp>
    </p:spTree>
    <p:extLst>
      <p:ext uri="{BB962C8B-B14F-4D97-AF65-F5344CB8AC3E}">
        <p14:creationId xmlns:p14="http://schemas.microsoft.com/office/powerpoint/2010/main" val="34453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/>
              <a:t>Read </a:t>
            </a:r>
            <a:r>
              <a:rPr lang="en-US" sz="4800" i="1" dirty="0" smtClean="0"/>
              <a:t>Which is Worth More? P. 124.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Popularity versus solitude</a:t>
            </a:r>
          </a:p>
          <a:p>
            <a:pPr eaLnBrk="1" hangingPunct="1">
              <a:defRPr/>
            </a:pPr>
            <a:r>
              <a:rPr lang="en-US" sz="3600" dirty="0"/>
              <a:t>Solitude versus isolation</a:t>
            </a:r>
          </a:p>
          <a:p>
            <a:pPr eaLnBrk="1" hangingPunct="1">
              <a:defRPr/>
            </a:pPr>
            <a:r>
              <a:rPr lang="en-US" sz="3600" dirty="0"/>
              <a:t>Freedom</a:t>
            </a:r>
          </a:p>
          <a:p>
            <a:pPr eaLnBrk="1" hangingPunct="1">
              <a:defRPr/>
            </a:pPr>
            <a:r>
              <a:rPr lang="en-US" sz="3600" dirty="0"/>
              <a:t>Power</a:t>
            </a:r>
          </a:p>
          <a:p>
            <a:pPr eaLnBrk="1" hangingPunct="1">
              <a:defRPr/>
            </a:pPr>
            <a:r>
              <a:rPr lang="en-US" sz="3600" dirty="0"/>
              <a:t>Pride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73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1477</TotalTime>
  <Words>423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Corbel</vt:lpstr>
      <vt:lpstr>Wingdings</vt:lpstr>
      <vt:lpstr>Wingdings 2</vt:lpstr>
      <vt:lpstr>Frame</vt:lpstr>
      <vt:lpstr>Rumi</vt:lpstr>
      <vt:lpstr>Background</vt:lpstr>
      <vt:lpstr>Sufism</vt:lpstr>
      <vt:lpstr>Rumi</vt:lpstr>
      <vt:lpstr>Literary Analysis Skills</vt:lpstr>
      <vt:lpstr>Read Elephant in the Dark pp. 118-119. </vt:lpstr>
      <vt:lpstr>Read Two Kinds of Intelligence pp. 120-121.</vt:lpstr>
      <vt:lpstr>Read The Guest House pp. 122-123.</vt:lpstr>
      <vt:lpstr>Read Which is Worth More? P. 124.</vt:lpstr>
      <vt:lpstr>My favorite Rumi quotes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Rumi</dc:title>
  <dc:creator>Stephanie Tatum</dc:creator>
  <cp:lastModifiedBy>Stephanie Tatum</cp:lastModifiedBy>
  <cp:revision>11</cp:revision>
  <dcterms:created xsi:type="dcterms:W3CDTF">2016-11-04T17:42:29Z</dcterms:created>
  <dcterms:modified xsi:type="dcterms:W3CDTF">2017-10-16T16:12:24Z</dcterms:modified>
</cp:coreProperties>
</file>